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Lst>
  <p:sldSz cx="9144000" cy="5143500" type="screen16x9"/>
  <p:notesSz cx="6858000" cy="9144000"/>
  <p:embeddedFontLst>
    <p:embeddedFont>
      <p:font typeface="Caveat" pitchFamily="2" charset="77"/>
      <p:regular r:id="rId44"/>
      <p:bold r:id="rId45"/>
    </p:embeddedFont>
    <p:embeddedFont>
      <p:font typeface="Oswald" pitchFamily="2" charset="77"/>
      <p:regular r:id="rId46"/>
      <p:bold r:id="rId47"/>
    </p:embeddedFont>
    <p:embeddedFont>
      <p:font typeface="Oswald Regular" pitchFamily="2" charset="77"/>
      <p:regular r:id="rId48"/>
      <p:bold r:id="rId49"/>
    </p:embeddedFont>
    <p:embeddedFont>
      <p:font typeface="Source Code Pro" panose="020B0509030403020204" pitchFamily="49"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D4C429-53E9-420D-A5EE-9E43DB15174E}">
  <a:tblStyle styleId="{FAD4C429-53E9-420D-A5EE-9E43DB1517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b242946fd3ca60a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b242946fd3ca60a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b242946fd3ca60a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b242946fd3ca60a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01e12f622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01e12f622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73337121d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73337121d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73337121d_4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73337121d_4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73337121d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73337121d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73337121d_4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73337121d_4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73337121d_4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73337121d_4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73337121d_4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73337121d_4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73337121d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73337121d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b242946fd3ca60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b242946fd3ca60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73337121d_4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73337121d_4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b242946fd3ca60a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b242946fd3ca60a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b242946fd3ca60a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b242946fd3ca60a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b242946fd3ca60a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b242946fd3ca60a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242946fd3ca60a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b242946fd3ca60a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242946fd3ca60a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242946fd3ca60a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b242946fd3ca60a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b242946fd3ca60a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b242946fd3ca60a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b242946fd3ca60a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b242946fd3ca60a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b242946fd3ca60a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242946fd3ca60a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242946fd3ca60a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b242946fd3ca60a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b242946fd3ca60a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b242946fd3ca60a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b242946fd3ca60a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4ae482807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4ae482807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4ae482807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84ae482807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b242946fd3ca60a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b242946fd3ca60a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b242946fd3ca60a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5b242946fd3ca60a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801e12f62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801e12f62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01e12f622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801e12f62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01e12f622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01e12f62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01e12f622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801e12f622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01e12f622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01e12f622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84ae482807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84ae482807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two questions could not be answered due to an issue with the relevant task scenario.</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5b242946fd3ca60a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5b242946fd3ca60a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6360375eff1d96cb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6360375eff1d96c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4ae482807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4ae482807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4ae482807_0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4ae482807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b242946fd3ca60a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b242946fd3ca60a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recruited expert users with the help of our client. She connected us to Wegmans insiders customers, who often provide feedback. Both expert users ordered groceries for pickup often, upto 6 times a month.</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73337121d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73337121d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created two sets of task descriptions, for the two types of participants. The expert users were planning for their niece’s graduation party, and the novice users were planning for their sister’s graduation party. All the tasks were related to this background setting. The “Filter Items” task was the only one with an unclear scenario. We were not able to get good data specific to this feature because of this.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73337121d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73337121d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alternated time-on-task and think-aloud tasks.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CC0000"/>
              </a:buClr>
              <a:buSzPts val="3600"/>
              <a:buFont typeface="Oswald"/>
              <a:buNone/>
              <a:defRPr sz="3600">
                <a:solidFill>
                  <a:srgbClr val="CC0000"/>
                </a:solidFill>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rgbClr val="000000"/>
            </a:solidFill>
            <a:prstDash val="solid"/>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Clr>
                <a:srgbClr val="CC0000"/>
              </a:buClr>
              <a:buSzPts val="3000"/>
              <a:buNone/>
              <a:defRPr>
                <a:solidFill>
                  <a:srgbClr val="CC0000"/>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74650">
              <a:spcBef>
                <a:spcPts val="0"/>
              </a:spcBef>
              <a:spcAft>
                <a:spcPts val="0"/>
              </a:spcAft>
              <a:buSzPts val="2300"/>
              <a:buChar char="●"/>
              <a:defRPr/>
            </a:lvl1pPr>
            <a:lvl2pPr marL="914400" lvl="1" indent="-355600">
              <a:spcBef>
                <a:spcPts val="1600"/>
              </a:spcBef>
              <a:spcAft>
                <a:spcPts val="0"/>
              </a:spcAft>
              <a:buSzPts val="2000"/>
              <a:buChar char="○"/>
              <a:defRPr sz="2000"/>
            </a:lvl2pPr>
            <a:lvl3pPr marL="1371600" lvl="2" indent="-342900">
              <a:spcBef>
                <a:spcPts val="1600"/>
              </a:spcBef>
              <a:spcAft>
                <a:spcPts val="0"/>
              </a:spcAft>
              <a:buSzPts val="1800"/>
              <a:buChar char="■"/>
              <a:defRPr sz="1800"/>
            </a:lvl3pPr>
            <a:lvl4pPr marL="1828800" lvl="3" indent="-330200">
              <a:spcBef>
                <a:spcPts val="1600"/>
              </a:spcBef>
              <a:spcAft>
                <a:spcPts val="0"/>
              </a:spcAft>
              <a:buSzPts val="1600"/>
              <a:buChar char="●"/>
              <a:defRPr sz="1600"/>
            </a:lvl4pPr>
            <a:lvl5pPr marL="2286000" lvl="4" indent="-323850">
              <a:spcBef>
                <a:spcPts val="1600"/>
              </a:spcBef>
              <a:spcAft>
                <a:spcPts val="0"/>
              </a:spcAft>
              <a:buSzPts val="1500"/>
              <a:buChar char="○"/>
              <a:defRPr sz="1500"/>
            </a:lvl5pPr>
            <a:lvl6pPr marL="2743200" lvl="5" indent="-317500">
              <a:spcBef>
                <a:spcPts val="1600"/>
              </a:spcBef>
              <a:spcAft>
                <a:spcPts val="0"/>
              </a:spcAft>
              <a:buSzPts val="1400"/>
              <a:buChar char="■"/>
              <a:defRPr sz="1400"/>
            </a:lvl6pPr>
            <a:lvl7pPr marL="3200400" lvl="6" indent="-311150">
              <a:spcBef>
                <a:spcPts val="1600"/>
              </a:spcBef>
              <a:spcAft>
                <a:spcPts val="0"/>
              </a:spcAft>
              <a:buSzPts val="1300"/>
              <a:buChar char="●"/>
              <a:defRPr sz="13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rgbClr val="000000"/>
            </a:solidFill>
            <a:prstDash val="solid"/>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a:spcBef>
                <a:spcPts val="0"/>
              </a:spcBef>
              <a:spcAft>
                <a:spcPts val="0"/>
              </a:spcAft>
              <a:buClr>
                <a:srgbClr val="CC0000"/>
              </a:buClr>
              <a:buSzPts val="3000"/>
              <a:buNone/>
              <a:defRPr>
                <a:solidFill>
                  <a:srgbClr val="CC0000"/>
                </a:solidFill>
              </a:defRPr>
            </a:lvl1pPr>
            <a:lvl2pPr lvl="1">
              <a:spcBef>
                <a:spcPts val="0"/>
              </a:spcBef>
              <a:spcAft>
                <a:spcPts val="0"/>
              </a:spcAft>
              <a:buClr>
                <a:srgbClr val="CC0000"/>
              </a:buClr>
              <a:buSzPts val="3000"/>
              <a:buNone/>
              <a:defRPr>
                <a:solidFill>
                  <a:srgbClr val="CC0000"/>
                </a:solidFill>
              </a:defRPr>
            </a:lvl2pPr>
            <a:lvl3pPr lvl="2">
              <a:spcBef>
                <a:spcPts val="0"/>
              </a:spcBef>
              <a:spcAft>
                <a:spcPts val="0"/>
              </a:spcAft>
              <a:buClr>
                <a:srgbClr val="CC0000"/>
              </a:buClr>
              <a:buSzPts val="3000"/>
              <a:buNone/>
              <a:defRPr>
                <a:solidFill>
                  <a:srgbClr val="CC0000"/>
                </a:solidFill>
              </a:defRPr>
            </a:lvl3pPr>
            <a:lvl4pPr lvl="3">
              <a:spcBef>
                <a:spcPts val="0"/>
              </a:spcBef>
              <a:spcAft>
                <a:spcPts val="0"/>
              </a:spcAft>
              <a:buClr>
                <a:srgbClr val="CC0000"/>
              </a:buClr>
              <a:buSzPts val="3000"/>
              <a:buNone/>
              <a:defRPr>
                <a:solidFill>
                  <a:srgbClr val="CC0000"/>
                </a:solidFill>
              </a:defRPr>
            </a:lvl4pPr>
            <a:lvl5pPr lvl="4">
              <a:spcBef>
                <a:spcPts val="0"/>
              </a:spcBef>
              <a:spcAft>
                <a:spcPts val="0"/>
              </a:spcAft>
              <a:buClr>
                <a:srgbClr val="CC0000"/>
              </a:buClr>
              <a:buSzPts val="3000"/>
              <a:buNone/>
              <a:defRPr>
                <a:solidFill>
                  <a:srgbClr val="CC0000"/>
                </a:solidFill>
              </a:defRPr>
            </a:lvl5pPr>
            <a:lvl6pPr lvl="5">
              <a:spcBef>
                <a:spcPts val="0"/>
              </a:spcBef>
              <a:spcAft>
                <a:spcPts val="0"/>
              </a:spcAft>
              <a:buClr>
                <a:srgbClr val="CC0000"/>
              </a:buClr>
              <a:buSzPts val="3000"/>
              <a:buNone/>
              <a:defRPr>
                <a:solidFill>
                  <a:srgbClr val="CC0000"/>
                </a:solidFill>
              </a:defRPr>
            </a:lvl6pPr>
            <a:lvl7pPr lvl="6">
              <a:spcBef>
                <a:spcPts val="0"/>
              </a:spcBef>
              <a:spcAft>
                <a:spcPts val="0"/>
              </a:spcAft>
              <a:buClr>
                <a:srgbClr val="CC0000"/>
              </a:buClr>
              <a:buSzPts val="3000"/>
              <a:buNone/>
              <a:defRPr>
                <a:solidFill>
                  <a:srgbClr val="CC0000"/>
                </a:solidFill>
              </a:defRPr>
            </a:lvl7pPr>
            <a:lvl8pPr lvl="7">
              <a:spcBef>
                <a:spcPts val="0"/>
              </a:spcBef>
              <a:spcAft>
                <a:spcPts val="0"/>
              </a:spcAft>
              <a:buClr>
                <a:srgbClr val="CC0000"/>
              </a:buClr>
              <a:buSzPts val="3000"/>
              <a:buNone/>
              <a:defRPr>
                <a:solidFill>
                  <a:srgbClr val="CC0000"/>
                </a:solidFill>
              </a:defRPr>
            </a:lvl8pPr>
            <a:lvl9pPr lvl="8">
              <a:spcBef>
                <a:spcPts val="0"/>
              </a:spcBef>
              <a:spcAft>
                <a:spcPts val="0"/>
              </a:spcAft>
              <a:buClr>
                <a:srgbClr val="CC0000"/>
              </a:buClr>
              <a:buSzPts val="3000"/>
              <a:buNone/>
              <a:defRPr>
                <a:solidFill>
                  <a:srgbClr val="CC0000"/>
                </a:solidFill>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rgbClr val="000000"/>
            </a:solidFill>
            <a:prstDash val="solid"/>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Clr>
                <a:srgbClr val="CC0000"/>
              </a:buClr>
              <a:buSzPts val="2400"/>
              <a:buNone/>
              <a:defRPr sz="2400">
                <a:solidFill>
                  <a:srgbClr val="CC0000"/>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sz="2000"/>
            </a:lvl1pPr>
            <a:lvl2pPr marL="914400" lvl="1" indent="-342900">
              <a:spcBef>
                <a:spcPts val="1600"/>
              </a:spcBef>
              <a:spcAft>
                <a:spcPts val="0"/>
              </a:spcAft>
              <a:buSzPts val="1800"/>
              <a:buChar char="○"/>
              <a:defRPr sz="1800"/>
            </a:lvl2pPr>
            <a:lvl3pPr marL="1371600" lvl="2" indent="-330200">
              <a:spcBef>
                <a:spcPts val="1600"/>
              </a:spcBef>
              <a:spcAft>
                <a:spcPts val="0"/>
              </a:spcAft>
              <a:buSzPts val="1600"/>
              <a:buChar char="■"/>
              <a:defRPr sz="1600"/>
            </a:lvl3pPr>
            <a:lvl4pPr marL="1828800" lvl="3" indent="-317500">
              <a:spcBef>
                <a:spcPts val="1600"/>
              </a:spcBef>
              <a:spcAft>
                <a:spcPts val="0"/>
              </a:spcAft>
              <a:buSzPts val="1400"/>
              <a:buChar char="●"/>
              <a:defRPr sz="14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CC0000"/>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434343"/>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Font typeface="Oswald Regular"/>
              <a:buNone/>
              <a:defRPr sz="2400">
                <a:solidFill>
                  <a:schemeClr val="lt1"/>
                </a:solidFill>
                <a:latin typeface="Oswald Regular"/>
                <a:ea typeface="Oswald Regular"/>
                <a:cs typeface="Oswald Regular"/>
                <a:sym typeface="Oswald Regular"/>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74650">
              <a:spcBef>
                <a:spcPts val="0"/>
              </a:spcBef>
              <a:spcAft>
                <a:spcPts val="0"/>
              </a:spcAft>
              <a:buClr>
                <a:srgbClr val="CC0000"/>
              </a:buClr>
              <a:buSzPts val="2300"/>
              <a:buFont typeface="Oswald Regular"/>
              <a:buChar char="●"/>
              <a:defRPr sz="2300">
                <a:solidFill>
                  <a:srgbClr val="CC0000"/>
                </a:solidFill>
                <a:latin typeface="Oswald Regular"/>
                <a:ea typeface="Oswald Regular"/>
                <a:cs typeface="Oswald Regular"/>
                <a:sym typeface="Oswald Regular"/>
              </a:defRPr>
            </a:lvl1pPr>
            <a:lvl2pPr marL="914400" lvl="1" indent="-355600">
              <a:spcBef>
                <a:spcPts val="1600"/>
              </a:spcBef>
              <a:spcAft>
                <a:spcPts val="0"/>
              </a:spcAft>
              <a:buSzPts val="2000"/>
              <a:buFont typeface="Oswald Regular"/>
              <a:buChar char="○"/>
              <a:defRPr sz="2000">
                <a:latin typeface="Oswald Regular"/>
                <a:ea typeface="Oswald Regular"/>
                <a:cs typeface="Oswald Regular"/>
                <a:sym typeface="Oswald Regular"/>
              </a:defRPr>
            </a:lvl2pPr>
            <a:lvl3pPr marL="1371600" lvl="2" indent="-342900">
              <a:spcBef>
                <a:spcPts val="1600"/>
              </a:spcBef>
              <a:spcAft>
                <a:spcPts val="0"/>
              </a:spcAft>
              <a:buClr>
                <a:srgbClr val="CC0000"/>
              </a:buClr>
              <a:buSzPts val="1800"/>
              <a:buFont typeface="Oswald Regular"/>
              <a:buChar char="■"/>
              <a:defRPr sz="1800">
                <a:solidFill>
                  <a:srgbClr val="CC0000"/>
                </a:solidFill>
                <a:latin typeface="Oswald Regular"/>
                <a:ea typeface="Oswald Regular"/>
                <a:cs typeface="Oswald Regular"/>
                <a:sym typeface="Oswald Regular"/>
              </a:defRPr>
            </a:lvl3pPr>
            <a:lvl4pPr marL="1828800" lvl="3" indent="-330200">
              <a:spcBef>
                <a:spcPts val="1600"/>
              </a:spcBef>
              <a:spcAft>
                <a:spcPts val="0"/>
              </a:spcAft>
              <a:buSzPts val="1600"/>
              <a:buFont typeface="Oswald Regular"/>
              <a:buChar char="●"/>
              <a:defRPr sz="1600">
                <a:latin typeface="Oswald Regular"/>
                <a:ea typeface="Oswald Regular"/>
                <a:cs typeface="Oswald Regular"/>
                <a:sym typeface="Oswald Regular"/>
              </a:defRPr>
            </a:lvl4pPr>
            <a:lvl5pPr marL="2286000" lvl="4" indent="-330200">
              <a:spcBef>
                <a:spcPts val="1600"/>
              </a:spcBef>
              <a:spcAft>
                <a:spcPts val="0"/>
              </a:spcAft>
              <a:buClr>
                <a:srgbClr val="CC0000"/>
              </a:buClr>
              <a:buSzPts val="1600"/>
              <a:buFont typeface="Oswald Regular"/>
              <a:buChar char="○"/>
              <a:defRPr sz="1600">
                <a:solidFill>
                  <a:srgbClr val="CC0000"/>
                </a:solidFill>
                <a:latin typeface="Oswald Regular"/>
                <a:ea typeface="Oswald Regular"/>
                <a:cs typeface="Oswald Regular"/>
                <a:sym typeface="Oswald Regular"/>
              </a:defRPr>
            </a:lvl5pPr>
            <a:lvl6pPr marL="2743200" lvl="5" indent="-349250">
              <a:spcBef>
                <a:spcPts val="1600"/>
              </a:spcBef>
              <a:spcAft>
                <a:spcPts val="0"/>
              </a:spcAft>
              <a:buSzPts val="1900"/>
              <a:buFont typeface="Oswald Regular"/>
              <a:buChar char="■"/>
              <a:defRPr>
                <a:latin typeface="Oswald Regular"/>
                <a:ea typeface="Oswald Regular"/>
                <a:cs typeface="Oswald Regular"/>
                <a:sym typeface="Oswald Regular"/>
              </a:defRPr>
            </a:lvl6pPr>
            <a:lvl7pPr marL="3200400" lvl="6" indent="-349250">
              <a:spcBef>
                <a:spcPts val="1600"/>
              </a:spcBef>
              <a:spcAft>
                <a:spcPts val="0"/>
              </a:spcAft>
              <a:buSzPts val="1900"/>
              <a:buFont typeface="Oswald Regular"/>
              <a:buChar char="●"/>
              <a:defRPr>
                <a:latin typeface="Oswald Regular"/>
                <a:ea typeface="Oswald Regular"/>
                <a:cs typeface="Oswald Regular"/>
                <a:sym typeface="Oswald Regular"/>
              </a:defRPr>
            </a:lvl7pPr>
            <a:lvl8pPr marL="3657600" lvl="7" indent="-349250">
              <a:spcBef>
                <a:spcPts val="1600"/>
              </a:spcBef>
              <a:spcAft>
                <a:spcPts val="0"/>
              </a:spcAft>
              <a:buSzPts val="1900"/>
              <a:buFont typeface="Oswald Regular"/>
              <a:buChar char="○"/>
              <a:defRPr>
                <a:latin typeface="Oswald Regular"/>
                <a:ea typeface="Oswald Regular"/>
                <a:cs typeface="Oswald Regular"/>
                <a:sym typeface="Oswald Regular"/>
              </a:defRPr>
            </a:lvl8pPr>
            <a:lvl9pPr marL="4114800" lvl="8" indent="-349250">
              <a:spcBef>
                <a:spcPts val="1600"/>
              </a:spcBef>
              <a:spcAft>
                <a:spcPts val="1600"/>
              </a:spcAft>
              <a:buSzPts val="1900"/>
              <a:buFont typeface="Oswald Regular"/>
              <a:buChar char="■"/>
              <a:defRPr>
                <a:latin typeface="Oswald Regular"/>
                <a:ea typeface="Oswald Regular"/>
                <a:cs typeface="Oswald Regular"/>
                <a:sym typeface="Oswald Regul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74650">
              <a:lnSpc>
                <a:spcPct val="115000"/>
              </a:lnSpc>
              <a:spcBef>
                <a:spcPts val="0"/>
              </a:spcBef>
              <a:spcAft>
                <a:spcPts val="0"/>
              </a:spcAft>
              <a:buClr>
                <a:schemeClr val="dk2"/>
              </a:buClr>
              <a:buSzPts val="2300"/>
              <a:buFont typeface="Oswald Regular"/>
              <a:buChar char="●"/>
              <a:defRPr sz="2300">
                <a:solidFill>
                  <a:schemeClr val="dk2"/>
                </a:solidFill>
                <a:latin typeface="Oswald Regular"/>
                <a:ea typeface="Oswald Regular"/>
                <a:cs typeface="Oswald Regular"/>
                <a:sym typeface="Oswald Regular"/>
              </a:defRPr>
            </a:lvl1pPr>
            <a:lvl2pPr marL="914400" lvl="1"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2pPr>
            <a:lvl3pPr marL="1371600" lvl="2"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3pPr>
            <a:lvl4pPr marL="1828800" lvl="3"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4pPr>
            <a:lvl5pPr marL="2286000" lvl="4"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5pPr>
            <a:lvl6pPr marL="2743200" lvl="5"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6pPr>
            <a:lvl7pPr marL="3200400" lvl="6"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7pPr>
            <a:lvl8pPr marL="3657600" lvl="7" indent="-349250">
              <a:lnSpc>
                <a:spcPct val="115000"/>
              </a:lnSpc>
              <a:spcBef>
                <a:spcPts val="1600"/>
              </a:spcBef>
              <a:spcAft>
                <a:spcPts val="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8pPr>
            <a:lvl9pPr marL="4114800" lvl="8" indent="-349250">
              <a:lnSpc>
                <a:spcPct val="115000"/>
              </a:lnSpc>
              <a:spcBef>
                <a:spcPts val="1600"/>
              </a:spcBef>
              <a:spcAft>
                <a:spcPts val="1600"/>
              </a:spcAft>
              <a:buClr>
                <a:schemeClr val="dk2"/>
              </a:buClr>
              <a:buSzPts val="1900"/>
              <a:buFont typeface="Oswald Regular"/>
              <a:buChar char="■"/>
              <a:defRPr sz="1900">
                <a:solidFill>
                  <a:schemeClr val="dk2"/>
                </a:solidFill>
                <a:latin typeface="Oswald Regular"/>
                <a:ea typeface="Oswald Regular"/>
                <a:cs typeface="Oswald Regular"/>
                <a:sym typeface="Oswald Regula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hyperlink" Target="http://drive.google.com/file/d/1J_EfkRPPrslgTnSWhWYvrN04QG-I2fke/vie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hyperlink" Target="http://drive.google.com/file/d/1qpUhJ8O_ZJatdcCvgjieJ7GMN_Wt10rs/view" TargetMode="Externa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hyperlink" Target="http://drive.google.com/file/d/1ZrMlsGrsILtXb4wOSDz1gMZNUjqYoaCM/vie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Wegmans Curbside Pickup Application</a:t>
            </a:r>
            <a:endParaRPr/>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Usability Evaluation Outcomes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Study Design</a:t>
            </a:r>
            <a:endParaRPr/>
          </a:p>
        </p:txBody>
      </p:sp>
      <p:sp>
        <p:nvSpPr>
          <p:cNvPr id="146" name="Google Shape;146;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SzPts val="2300"/>
              <a:buChar char="●"/>
            </a:pPr>
            <a:r>
              <a:rPr lang="en"/>
              <a:t>Sessions were conducted from May 1-3, 2020, via Zoom Meetings</a:t>
            </a:r>
            <a:endParaRPr/>
          </a:p>
          <a:p>
            <a:pPr marL="457200" lvl="0" indent="-374650" algn="l" rtl="0">
              <a:lnSpc>
                <a:spcPct val="150000"/>
              </a:lnSpc>
              <a:spcBef>
                <a:spcPts val="0"/>
              </a:spcBef>
              <a:spcAft>
                <a:spcPts val="0"/>
              </a:spcAft>
              <a:buSzPts val="2300"/>
              <a:buChar char="●"/>
            </a:pPr>
            <a:r>
              <a:rPr lang="en"/>
              <a:t>Participants used laptops (video) and mobile phones (audio and screen-sharing)</a:t>
            </a:r>
            <a:endParaRPr/>
          </a:p>
          <a:p>
            <a:pPr marL="457200" lvl="0" indent="-374650" algn="l" rtl="0">
              <a:lnSpc>
                <a:spcPct val="150000"/>
              </a:lnSpc>
              <a:spcBef>
                <a:spcPts val="0"/>
              </a:spcBef>
              <a:spcAft>
                <a:spcPts val="0"/>
              </a:spcAft>
              <a:buSzPts val="2300"/>
              <a:buChar char="●"/>
            </a:pPr>
            <a:r>
              <a:rPr lang="en"/>
              <a:t>One Moderator, two Observers, and one Tech. Supervisor</a:t>
            </a:r>
            <a:endParaRPr/>
          </a:p>
          <a:p>
            <a:pPr marL="457200" lvl="0" indent="-374650" algn="l" rtl="0">
              <a:lnSpc>
                <a:spcPct val="150000"/>
              </a:lnSpc>
              <a:spcBef>
                <a:spcPts val="0"/>
              </a:spcBef>
              <a:spcAft>
                <a:spcPts val="0"/>
              </a:spcAft>
              <a:buSzPts val="2300"/>
              <a:buChar char="●"/>
            </a:pPr>
            <a:r>
              <a:rPr lang="en"/>
              <a:t>Test Materials were sent via email. All questionnaires were Google Forms</a:t>
            </a:r>
            <a:endParaRPr/>
          </a:p>
          <a:p>
            <a:pPr marL="457200" lvl="0" indent="-374650" algn="l" rtl="0">
              <a:lnSpc>
                <a:spcPct val="150000"/>
              </a:lnSpc>
              <a:spcBef>
                <a:spcPts val="0"/>
              </a:spcBef>
              <a:spcAft>
                <a:spcPts val="0"/>
              </a:spcAft>
              <a:buSzPts val="2300"/>
              <a:buChar char="●"/>
            </a:pPr>
            <a:r>
              <a:rPr lang="en"/>
              <a:t>Participants conducted Timed and Think-Aloud Tasks alternatingly</a:t>
            </a:r>
            <a:endParaRPr/>
          </a:p>
        </p:txBody>
      </p:sp>
      <p:pic>
        <p:nvPicPr>
          <p:cNvPr id="147" name="Google Shape;147;p22"/>
          <p:cNvPicPr preferRelativeResize="0"/>
          <p:nvPr/>
        </p:nvPicPr>
        <p:blipFill>
          <a:blip r:embed="rId3">
            <a:alphaModFix/>
          </a:blip>
          <a:stretch>
            <a:fillRect/>
          </a:stretch>
        </p:blipFill>
        <p:spPr>
          <a:xfrm>
            <a:off x="7703575" y="372488"/>
            <a:ext cx="1128724" cy="11287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Results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Time on Task</a:t>
            </a:r>
            <a:endParaRPr/>
          </a:p>
        </p:txBody>
      </p:sp>
      <p:graphicFrame>
        <p:nvGraphicFramePr>
          <p:cNvPr id="158" name="Google Shape;158;p24"/>
          <p:cNvGraphicFramePr/>
          <p:nvPr/>
        </p:nvGraphicFramePr>
        <p:xfrm>
          <a:off x="502500" y="1581150"/>
          <a:ext cx="8122100" cy="3274080"/>
        </p:xfrm>
        <a:graphic>
          <a:graphicData uri="http://schemas.openxmlformats.org/drawingml/2006/table">
            <a:tbl>
              <a:tblPr>
                <a:noFill/>
                <a:tableStyleId>{FAD4C429-53E9-420D-A5EE-9E43DB15174E}</a:tableStyleId>
              </a:tblPr>
              <a:tblGrid>
                <a:gridCol w="2391850">
                  <a:extLst>
                    <a:ext uri="{9D8B030D-6E8A-4147-A177-3AD203B41FA5}">
                      <a16:colId xmlns:a16="http://schemas.microsoft.com/office/drawing/2014/main" val="20000"/>
                    </a:ext>
                  </a:extLst>
                </a:gridCol>
                <a:gridCol w="952550">
                  <a:extLst>
                    <a:ext uri="{9D8B030D-6E8A-4147-A177-3AD203B41FA5}">
                      <a16:colId xmlns:a16="http://schemas.microsoft.com/office/drawing/2014/main" val="20001"/>
                    </a:ext>
                  </a:extLst>
                </a:gridCol>
                <a:gridCol w="1121825">
                  <a:extLst>
                    <a:ext uri="{9D8B030D-6E8A-4147-A177-3AD203B41FA5}">
                      <a16:colId xmlns:a16="http://schemas.microsoft.com/office/drawing/2014/main" val="20002"/>
                    </a:ext>
                  </a:extLst>
                </a:gridCol>
                <a:gridCol w="1133950">
                  <a:extLst>
                    <a:ext uri="{9D8B030D-6E8A-4147-A177-3AD203B41FA5}">
                      <a16:colId xmlns:a16="http://schemas.microsoft.com/office/drawing/2014/main" val="20003"/>
                    </a:ext>
                  </a:extLst>
                </a:gridCol>
                <a:gridCol w="1121850">
                  <a:extLst>
                    <a:ext uri="{9D8B030D-6E8A-4147-A177-3AD203B41FA5}">
                      <a16:colId xmlns:a16="http://schemas.microsoft.com/office/drawing/2014/main" val="20004"/>
                    </a:ext>
                  </a:extLst>
                </a:gridCol>
                <a:gridCol w="1400075">
                  <a:extLst>
                    <a:ext uri="{9D8B030D-6E8A-4147-A177-3AD203B41FA5}">
                      <a16:colId xmlns:a16="http://schemas.microsoft.com/office/drawing/2014/main" val="20005"/>
                    </a:ext>
                  </a:extLst>
                </a:gridCol>
              </a:tblGrid>
              <a:tr h="525150">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Task Description</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P1 (s)</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P2 (s)</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P3 (s)</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P4 (s)</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b="1">
                          <a:solidFill>
                            <a:srgbClr val="FFFFFF"/>
                          </a:solidFill>
                          <a:latin typeface="Oswald"/>
                          <a:ea typeface="Oswald"/>
                          <a:cs typeface="Oswald"/>
                          <a:sym typeface="Oswald"/>
                        </a:rPr>
                        <a:t>Average Time (s)</a:t>
                      </a:r>
                      <a:endParaRPr sz="1800" b="1">
                        <a:solidFill>
                          <a:srgbClr val="FFFFFF"/>
                        </a:solidFill>
                        <a:latin typeface="Oswald"/>
                        <a:ea typeface="Oswald"/>
                        <a:cs typeface="Oswald"/>
                        <a:sym typeface="Oswald"/>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extLst>
                  <a:ext uri="{0D108BD9-81ED-4DB2-BD59-A6C34878D82A}">
                    <a16:rowId xmlns:a16="http://schemas.microsoft.com/office/drawing/2014/main" val="10000"/>
                  </a:ext>
                </a:extLst>
              </a:tr>
              <a:tr h="525150">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Add items to the shopping list</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51</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195</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80</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121</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b="1">
                          <a:solidFill>
                            <a:srgbClr val="CC0000"/>
                          </a:solidFill>
                          <a:latin typeface="Oswald"/>
                          <a:ea typeface="Oswald"/>
                          <a:cs typeface="Oswald"/>
                          <a:sym typeface="Oswald"/>
                        </a:rPr>
                        <a:t>111.75</a:t>
                      </a:r>
                      <a:endParaRPr sz="1800" b="1">
                        <a:solidFill>
                          <a:srgbClr val="CC0000"/>
                        </a:solidFill>
                        <a:latin typeface="Oswald"/>
                        <a:ea typeface="Oswald"/>
                        <a:cs typeface="Oswald"/>
                        <a:sym typeface="Oswald"/>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25150">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Delete items from the list</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12</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42</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26</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30</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b="1">
                          <a:solidFill>
                            <a:srgbClr val="CC0000"/>
                          </a:solidFill>
                          <a:latin typeface="Oswald"/>
                          <a:ea typeface="Oswald"/>
                          <a:cs typeface="Oswald"/>
                          <a:sym typeface="Oswald"/>
                        </a:rPr>
                        <a:t>27.5</a:t>
                      </a:r>
                      <a:endParaRPr sz="1800" b="1">
                        <a:solidFill>
                          <a:srgbClr val="CC0000"/>
                        </a:solidFill>
                        <a:latin typeface="Oswald"/>
                        <a:ea typeface="Oswald"/>
                        <a:cs typeface="Oswald"/>
                        <a:sym typeface="Oswald"/>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525150">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Add items to cart</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115</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240</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150</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291</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b="1">
                          <a:solidFill>
                            <a:srgbClr val="CC0000"/>
                          </a:solidFill>
                          <a:latin typeface="Oswald"/>
                          <a:ea typeface="Oswald"/>
                          <a:cs typeface="Oswald"/>
                          <a:sym typeface="Oswald"/>
                        </a:rPr>
                        <a:t>199</a:t>
                      </a:r>
                      <a:endParaRPr sz="1800" b="1">
                        <a:solidFill>
                          <a:srgbClr val="CC0000"/>
                        </a:solidFill>
                        <a:latin typeface="Oswald"/>
                        <a:ea typeface="Oswald"/>
                        <a:cs typeface="Oswald"/>
                        <a:sym typeface="Oswald"/>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25150">
                <a:tc>
                  <a:txBody>
                    <a:bodyPr/>
                    <a:lstStyle/>
                    <a:p>
                      <a:pPr marL="0" lvl="0" indent="0" algn="ctr" rtl="0">
                        <a:lnSpc>
                          <a:spcPct val="100000"/>
                        </a:lnSpc>
                        <a:spcBef>
                          <a:spcPts val="0"/>
                        </a:spcBef>
                        <a:spcAft>
                          <a:spcPts val="0"/>
                        </a:spcAft>
                        <a:buNone/>
                      </a:pPr>
                      <a:r>
                        <a:rPr lang="en" sz="1800">
                          <a:solidFill>
                            <a:srgbClr val="FFFFFF"/>
                          </a:solidFill>
                          <a:latin typeface="Oswald Regular"/>
                          <a:ea typeface="Oswald Regular"/>
                          <a:cs typeface="Oswald Regular"/>
                          <a:sym typeface="Oswald Regular"/>
                        </a:rPr>
                        <a:t>Delete items from the list</a:t>
                      </a:r>
                      <a:endParaRPr sz="1800">
                        <a:solidFill>
                          <a:srgbClr val="FFFFFF"/>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15</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0</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150</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latin typeface="Oswald Regular"/>
                          <a:ea typeface="Oswald Regular"/>
                          <a:cs typeface="Oswald Regular"/>
                          <a:sym typeface="Oswald Regular"/>
                        </a:rPr>
                        <a:t>22</a:t>
                      </a: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b="1">
                          <a:solidFill>
                            <a:srgbClr val="CC0000"/>
                          </a:solidFill>
                          <a:latin typeface="Oswald"/>
                          <a:ea typeface="Oswald"/>
                          <a:cs typeface="Oswald"/>
                          <a:sym typeface="Oswald"/>
                        </a:rPr>
                        <a:t>46.75</a:t>
                      </a:r>
                      <a:endParaRPr sz="1800" b="1">
                        <a:solidFill>
                          <a:srgbClr val="CC0000"/>
                        </a:solidFill>
                        <a:latin typeface="Oswald"/>
                        <a:ea typeface="Oswald"/>
                        <a:cs typeface="Oswald"/>
                        <a:sym typeface="Oswald"/>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525150">
                <a:tc>
                  <a:txBody>
                    <a:bodyPr/>
                    <a:lstStyle/>
                    <a:p>
                      <a:pPr marL="0" lvl="0" indent="0" algn="ctr" rtl="0">
                        <a:lnSpc>
                          <a:spcPct val="100000"/>
                        </a:lnSpc>
                        <a:spcBef>
                          <a:spcPts val="0"/>
                        </a:spcBef>
                        <a:spcAft>
                          <a:spcPts val="0"/>
                        </a:spcAft>
                        <a:buNone/>
                      </a:pPr>
                      <a:r>
                        <a:rPr lang="en" sz="1800" b="1">
                          <a:solidFill>
                            <a:srgbClr val="FFFFFF"/>
                          </a:solidFill>
                          <a:latin typeface="Oswald"/>
                          <a:ea typeface="Oswald"/>
                          <a:cs typeface="Oswald"/>
                          <a:sym typeface="Oswald"/>
                        </a:rPr>
                        <a:t>Total Time</a:t>
                      </a:r>
                      <a:endParaRPr sz="1800" b="1">
                        <a:solidFill>
                          <a:srgbClr val="FFFFFF"/>
                        </a:solidFill>
                        <a:latin typeface="Oswald"/>
                        <a:ea typeface="Oswald"/>
                        <a:cs typeface="Oswald"/>
                        <a:sym typeface="Oswald"/>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434343"/>
                    </a:solidFill>
                  </a:tcPr>
                </a:tc>
                <a:tc>
                  <a:txBody>
                    <a:bodyPr/>
                    <a:lstStyle/>
                    <a:p>
                      <a:pPr marL="0" lvl="0" indent="0" algn="ctr" rtl="0">
                        <a:lnSpc>
                          <a:spcPct val="100000"/>
                        </a:lnSpc>
                        <a:spcBef>
                          <a:spcPts val="0"/>
                        </a:spcBef>
                        <a:spcAft>
                          <a:spcPts val="0"/>
                        </a:spcAft>
                        <a:buNone/>
                      </a:pPr>
                      <a:r>
                        <a:rPr lang="en" sz="1800">
                          <a:solidFill>
                            <a:srgbClr val="CC0000"/>
                          </a:solidFill>
                          <a:latin typeface="Oswald Regular"/>
                          <a:ea typeface="Oswald Regular"/>
                          <a:cs typeface="Oswald Regular"/>
                          <a:sym typeface="Oswald Regular"/>
                        </a:rPr>
                        <a:t>193</a:t>
                      </a:r>
                      <a:endParaRPr sz="1800">
                        <a:solidFill>
                          <a:srgbClr val="CC0000"/>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solidFill>
                            <a:srgbClr val="CC0000"/>
                          </a:solidFill>
                          <a:latin typeface="Oswald Regular"/>
                          <a:ea typeface="Oswald Regular"/>
                          <a:cs typeface="Oswald Regular"/>
                          <a:sym typeface="Oswald Regular"/>
                        </a:rPr>
                        <a:t>477</a:t>
                      </a:r>
                      <a:endParaRPr sz="1800">
                        <a:solidFill>
                          <a:srgbClr val="CC0000"/>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solidFill>
                            <a:srgbClr val="CC0000"/>
                          </a:solidFill>
                          <a:latin typeface="Oswald Regular"/>
                          <a:ea typeface="Oswald Regular"/>
                          <a:cs typeface="Oswald Regular"/>
                          <a:sym typeface="Oswald Regular"/>
                        </a:rPr>
                        <a:t>406</a:t>
                      </a:r>
                      <a:endParaRPr sz="1800">
                        <a:solidFill>
                          <a:srgbClr val="CC0000"/>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en" sz="1800">
                          <a:solidFill>
                            <a:srgbClr val="CC0000"/>
                          </a:solidFill>
                          <a:latin typeface="Oswald Regular"/>
                          <a:ea typeface="Oswald Regular"/>
                          <a:cs typeface="Oswald Regular"/>
                          <a:sym typeface="Oswald Regular"/>
                        </a:rPr>
                        <a:t>464</a:t>
                      </a:r>
                      <a:endParaRPr sz="1800">
                        <a:solidFill>
                          <a:srgbClr val="CC0000"/>
                        </a:solidFill>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endParaRPr sz="1800">
                        <a:latin typeface="Oswald Regular"/>
                        <a:ea typeface="Oswald Regular"/>
                        <a:cs typeface="Oswald Regular"/>
                        <a:sym typeface="Oswald Regular"/>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pic>
        <p:nvPicPr>
          <p:cNvPr id="164" name="Google Shape;164;p25"/>
          <p:cNvPicPr preferRelativeResize="0"/>
          <p:nvPr/>
        </p:nvPicPr>
        <p:blipFill>
          <a:blip r:embed="rId3">
            <a:alphaModFix/>
          </a:blip>
          <a:stretch>
            <a:fillRect/>
          </a:stretch>
        </p:blipFill>
        <p:spPr>
          <a:xfrm>
            <a:off x="3037500" y="906100"/>
            <a:ext cx="6106474" cy="4237399"/>
          </a:xfrm>
          <a:prstGeom prst="rect">
            <a:avLst/>
          </a:prstGeom>
          <a:noFill/>
          <a:ln>
            <a:noFill/>
          </a:ln>
        </p:spPr>
      </p:pic>
      <p:sp>
        <p:nvSpPr>
          <p:cNvPr id="165" name="Google Shape;165;p25"/>
          <p:cNvSpPr txBox="1">
            <a:spLocks noGrp="1"/>
          </p:cNvSpPr>
          <p:nvPr>
            <p:ph type="body" idx="1"/>
          </p:nvPr>
        </p:nvSpPr>
        <p:spPr>
          <a:xfrm>
            <a:off x="464100" y="1621225"/>
            <a:ext cx="25734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Shopping List</a:t>
            </a:r>
            <a:endParaRPr/>
          </a:p>
          <a:p>
            <a:pPr marL="457200" marR="0" lvl="0" indent="-292100" algn="l" rtl="0">
              <a:lnSpc>
                <a:spcPct val="115000"/>
              </a:lnSpc>
              <a:spcBef>
                <a:spcPts val="0"/>
              </a:spcBef>
              <a:spcAft>
                <a:spcPts val="0"/>
              </a:spcAft>
              <a:buSzPts val="1000"/>
              <a:buChar char="●"/>
            </a:pPr>
            <a:r>
              <a:rPr lang="en" sz="1800"/>
              <a:t>Some expert users encountered problems when using the shopping list</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pic>
        <p:nvPicPr>
          <p:cNvPr id="171" name="Google Shape;171;p26"/>
          <p:cNvPicPr preferRelativeResize="0"/>
          <p:nvPr/>
        </p:nvPicPr>
        <p:blipFill>
          <a:blip r:embed="rId3">
            <a:alphaModFix/>
          </a:blip>
          <a:stretch>
            <a:fillRect/>
          </a:stretch>
        </p:blipFill>
        <p:spPr>
          <a:xfrm>
            <a:off x="3033600" y="999302"/>
            <a:ext cx="6110400" cy="4144199"/>
          </a:xfrm>
          <a:prstGeom prst="rect">
            <a:avLst/>
          </a:prstGeom>
          <a:noFill/>
          <a:ln>
            <a:noFill/>
          </a:ln>
        </p:spPr>
      </p:pic>
      <p:sp>
        <p:nvSpPr>
          <p:cNvPr id="172" name="Google Shape;172;p26"/>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Shopping List</a:t>
            </a:r>
            <a:endParaRPr/>
          </a:p>
          <a:p>
            <a:pPr marL="457200" marR="0" lvl="0" indent="-292100" algn="l" rtl="0">
              <a:lnSpc>
                <a:spcPct val="115000"/>
              </a:lnSpc>
              <a:spcBef>
                <a:spcPts val="0"/>
              </a:spcBef>
              <a:spcAft>
                <a:spcPts val="0"/>
              </a:spcAft>
              <a:buSzPts val="1000"/>
              <a:buChar char="●"/>
            </a:pPr>
            <a:r>
              <a:rPr lang="en" sz="1800"/>
              <a:t>Tasks are generally easy for novice users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pic>
        <p:nvPicPr>
          <p:cNvPr id="178" name="Google Shape;178;p27"/>
          <p:cNvPicPr preferRelativeResize="0"/>
          <p:nvPr/>
        </p:nvPicPr>
        <p:blipFill>
          <a:blip r:embed="rId3">
            <a:alphaModFix/>
          </a:blip>
          <a:stretch>
            <a:fillRect/>
          </a:stretch>
        </p:blipFill>
        <p:spPr>
          <a:xfrm>
            <a:off x="3033600" y="949169"/>
            <a:ext cx="6110401" cy="4194331"/>
          </a:xfrm>
          <a:prstGeom prst="rect">
            <a:avLst/>
          </a:prstGeom>
          <a:noFill/>
          <a:ln>
            <a:noFill/>
          </a:ln>
        </p:spPr>
      </p:pic>
      <p:sp>
        <p:nvSpPr>
          <p:cNvPr id="179" name="Google Shape;179;p27"/>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Usefulness</a:t>
            </a:r>
            <a:endParaRPr/>
          </a:p>
          <a:p>
            <a:pPr marL="457200" marR="0" lvl="0" indent="-292100" algn="l" rtl="0">
              <a:lnSpc>
                <a:spcPct val="115000"/>
              </a:lnSpc>
              <a:spcBef>
                <a:spcPts val="0"/>
              </a:spcBef>
              <a:spcAft>
                <a:spcPts val="0"/>
              </a:spcAft>
              <a:buSzPts val="1000"/>
              <a:buChar char="●"/>
            </a:pPr>
            <a:r>
              <a:rPr lang="en" sz="1800"/>
              <a:t>Expert users find it generally useful</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pic>
        <p:nvPicPr>
          <p:cNvPr id="185" name="Google Shape;185;p28"/>
          <p:cNvPicPr preferRelativeResize="0"/>
          <p:nvPr/>
        </p:nvPicPr>
        <p:blipFill>
          <a:blip r:embed="rId3">
            <a:alphaModFix/>
          </a:blip>
          <a:stretch>
            <a:fillRect/>
          </a:stretch>
        </p:blipFill>
        <p:spPr>
          <a:xfrm>
            <a:off x="3033600" y="1047111"/>
            <a:ext cx="6110401" cy="4096390"/>
          </a:xfrm>
          <a:prstGeom prst="rect">
            <a:avLst/>
          </a:prstGeom>
          <a:noFill/>
          <a:ln>
            <a:noFill/>
          </a:ln>
        </p:spPr>
      </p:pic>
      <p:sp>
        <p:nvSpPr>
          <p:cNvPr id="186" name="Google Shape;186;p28"/>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Usefulness</a:t>
            </a:r>
            <a:endParaRPr/>
          </a:p>
          <a:p>
            <a:pPr marL="457200" marR="0" lvl="0" indent="-292100" algn="l" rtl="0">
              <a:lnSpc>
                <a:spcPct val="115000"/>
              </a:lnSpc>
              <a:spcBef>
                <a:spcPts val="0"/>
              </a:spcBef>
              <a:spcAft>
                <a:spcPts val="0"/>
              </a:spcAft>
              <a:buSzPts val="1000"/>
              <a:buChar char="●"/>
            </a:pPr>
            <a:r>
              <a:rPr lang="en" sz="1800"/>
              <a:t>Novice users do not find it as useful as expert users</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pic>
        <p:nvPicPr>
          <p:cNvPr id="192" name="Google Shape;192;p29"/>
          <p:cNvPicPr preferRelativeResize="0"/>
          <p:nvPr/>
        </p:nvPicPr>
        <p:blipFill>
          <a:blip r:embed="rId3">
            <a:alphaModFix/>
          </a:blip>
          <a:stretch>
            <a:fillRect/>
          </a:stretch>
        </p:blipFill>
        <p:spPr>
          <a:xfrm>
            <a:off x="2804575" y="894800"/>
            <a:ext cx="6267749" cy="4176999"/>
          </a:xfrm>
          <a:prstGeom prst="rect">
            <a:avLst/>
          </a:prstGeom>
          <a:noFill/>
          <a:ln>
            <a:noFill/>
          </a:ln>
        </p:spPr>
      </p:pic>
      <p:sp>
        <p:nvSpPr>
          <p:cNvPr id="193" name="Google Shape;193;p29"/>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Ease of Use</a:t>
            </a:r>
            <a:endParaRPr/>
          </a:p>
          <a:p>
            <a:pPr marL="457200" marR="0" lvl="0" indent="-292100" algn="l" rtl="0">
              <a:lnSpc>
                <a:spcPct val="115000"/>
              </a:lnSpc>
              <a:spcBef>
                <a:spcPts val="0"/>
              </a:spcBef>
              <a:spcAft>
                <a:spcPts val="0"/>
              </a:spcAft>
              <a:buSzPts val="1000"/>
              <a:buChar char="●"/>
            </a:pPr>
            <a:r>
              <a:rPr lang="en" sz="1800"/>
              <a:t>Expert users find the app not very easy to use</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pic>
        <p:nvPicPr>
          <p:cNvPr id="199" name="Google Shape;199;p30"/>
          <p:cNvPicPr preferRelativeResize="0"/>
          <p:nvPr/>
        </p:nvPicPr>
        <p:blipFill>
          <a:blip r:embed="rId3">
            <a:alphaModFix/>
          </a:blip>
          <a:stretch>
            <a:fillRect/>
          </a:stretch>
        </p:blipFill>
        <p:spPr>
          <a:xfrm>
            <a:off x="2655900" y="868350"/>
            <a:ext cx="6488099" cy="4286000"/>
          </a:xfrm>
          <a:prstGeom prst="rect">
            <a:avLst/>
          </a:prstGeom>
          <a:noFill/>
          <a:ln>
            <a:noFill/>
          </a:ln>
        </p:spPr>
      </p:pic>
      <p:sp>
        <p:nvSpPr>
          <p:cNvPr id="200" name="Google Shape;200;p30"/>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Ease of Use</a:t>
            </a:r>
            <a:endParaRPr/>
          </a:p>
          <a:p>
            <a:pPr marL="457200" marR="0" lvl="0" indent="-292100" algn="l" rtl="0">
              <a:lnSpc>
                <a:spcPct val="115000"/>
              </a:lnSpc>
              <a:spcBef>
                <a:spcPts val="0"/>
              </a:spcBef>
              <a:spcAft>
                <a:spcPts val="0"/>
              </a:spcAft>
              <a:buSzPts val="1000"/>
              <a:buChar char="●"/>
            </a:pPr>
            <a:r>
              <a:rPr lang="en" sz="1800"/>
              <a:t>Novice users find it easier to use than expert users</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sp>
        <p:nvSpPr>
          <p:cNvPr id="206" name="Google Shape;206;p31"/>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Satisfaction</a:t>
            </a:r>
            <a:endParaRPr/>
          </a:p>
          <a:p>
            <a:pPr marL="457200" marR="0" lvl="0" indent="-292100" algn="l" rtl="0">
              <a:lnSpc>
                <a:spcPct val="115000"/>
              </a:lnSpc>
              <a:spcBef>
                <a:spcPts val="0"/>
              </a:spcBef>
              <a:spcAft>
                <a:spcPts val="0"/>
              </a:spcAft>
              <a:buSzPts val="1000"/>
              <a:buChar char="●"/>
            </a:pPr>
            <a:r>
              <a:rPr lang="en" sz="1800"/>
              <a:t>It does not satisfy expert users as expected</a:t>
            </a:r>
            <a:endParaRPr sz="1800"/>
          </a:p>
        </p:txBody>
      </p:sp>
      <p:pic>
        <p:nvPicPr>
          <p:cNvPr id="207" name="Google Shape;207;p31"/>
          <p:cNvPicPr preferRelativeResize="0"/>
          <p:nvPr/>
        </p:nvPicPr>
        <p:blipFill>
          <a:blip r:embed="rId3">
            <a:alphaModFix/>
          </a:blip>
          <a:stretch>
            <a:fillRect/>
          </a:stretch>
        </p:blipFill>
        <p:spPr>
          <a:xfrm>
            <a:off x="3033600" y="1120194"/>
            <a:ext cx="6110399" cy="40233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Executive Summary </a:t>
            </a:r>
            <a:endParaRPr/>
          </a:p>
        </p:txBody>
      </p:sp>
      <p:sp>
        <p:nvSpPr>
          <p:cNvPr id="69" name="Google Shape;69;p14"/>
          <p:cNvSpPr txBox="1">
            <a:spLocks noGrp="1"/>
          </p:cNvSpPr>
          <p:nvPr>
            <p:ph type="body" idx="1"/>
          </p:nvPr>
        </p:nvSpPr>
        <p:spPr>
          <a:xfrm>
            <a:off x="311700" y="1468825"/>
            <a:ext cx="7380300" cy="35508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
            </a:pPr>
            <a:r>
              <a:rPr lang="en" sz="1900"/>
              <a:t>Wegmans recently (January 2020) launched an in-app service called Curbside Pickup and Delivery</a:t>
            </a:r>
            <a:endParaRPr sz="1900"/>
          </a:p>
          <a:p>
            <a:pPr marL="457200" lvl="0" indent="-349250" algn="l" rtl="0">
              <a:lnSpc>
                <a:spcPct val="115000"/>
              </a:lnSpc>
              <a:spcBef>
                <a:spcPts val="0"/>
              </a:spcBef>
              <a:spcAft>
                <a:spcPts val="0"/>
              </a:spcAft>
              <a:buSzPts val="1900"/>
              <a:buChar char="●"/>
            </a:pPr>
            <a:r>
              <a:rPr lang="en" sz="1900"/>
              <a:t>Users can: </a:t>
            </a:r>
            <a:endParaRPr sz="1900"/>
          </a:p>
          <a:p>
            <a:pPr marL="914400" lvl="1" indent="-330200" algn="l" rtl="0">
              <a:lnSpc>
                <a:spcPct val="115000"/>
              </a:lnSpc>
              <a:spcBef>
                <a:spcPts val="0"/>
              </a:spcBef>
              <a:spcAft>
                <a:spcPts val="0"/>
              </a:spcAft>
              <a:buSzPts val="1600"/>
              <a:buChar char="○"/>
            </a:pPr>
            <a:r>
              <a:rPr lang="en" sz="1600"/>
              <a:t>Add products in a list</a:t>
            </a:r>
            <a:endParaRPr sz="1600"/>
          </a:p>
          <a:p>
            <a:pPr marL="914400" lvl="1" indent="-330200" algn="l" rtl="0">
              <a:lnSpc>
                <a:spcPct val="115000"/>
              </a:lnSpc>
              <a:spcBef>
                <a:spcPts val="0"/>
              </a:spcBef>
              <a:spcAft>
                <a:spcPts val="0"/>
              </a:spcAft>
              <a:buSzPts val="1600"/>
              <a:buChar char="○"/>
            </a:pPr>
            <a:r>
              <a:rPr lang="en" sz="1600"/>
              <a:t>Place online orders</a:t>
            </a:r>
            <a:endParaRPr sz="1600"/>
          </a:p>
          <a:p>
            <a:pPr marL="914400" lvl="1" indent="-330200" algn="l" rtl="0">
              <a:lnSpc>
                <a:spcPct val="115000"/>
              </a:lnSpc>
              <a:spcBef>
                <a:spcPts val="0"/>
              </a:spcBef>
              <a:spcAft>
                <a:spcPts val="0"/>
              </a:spcAft>
              <a:buSzPts val="1600"/>
              <a:buChar char="○"/>
            </a:pPr>
            <a:r>
              <a:rPr lang="en" sz="1600"/>
              <a:t>Schedule curbside pick-up</a:t>
            </a:r>
            <a:endParaRPr sz="1600"/>
          </a:p>
          <a:p>
            <a:pPr marL="457200" lvl="0" indent="-374650" algn="l" rtl="0">
              <a:lnSpc>
                <a:spcPct val="115000"/>
              </a:lnSpc>
              <a:spcBef>
                <a:spcPts val="0"/>
              </a:spcBef>
              <a:spcAft>
                <a:spcPts val="0"/>
              </a:spcAft>
              <a:buSzPts val="2300"/>
              <a:buChar char="●"/>
            </a:pPr>
            <a:r>
              <a:rPr lang="en" sz="1900"/>
              <a:t>Previously outsourced to Instacart</a:t>
            </a:r>
            <a:endParaRPr sz="1900"/>
          </a:p>
          <a:p>
            <a:pPr marL="457200" lvl="0" indent="-349250" algn="l" rtl="0">
              <a:lnSpc>
                <a:spcPct val="115000"/>
              </a:lnSpc>
              <a:spcBef>
                <a:spcPts val="0"/>
              </a:spcBef>
              <a:spcAft>
                <a:spcPts val="0"/>
              </a:spcAft>
              <a:buSzPts val="1900"/>
              <a:buChar char="●"/>
            </a:pPr>
            <a:r>
              <a:rPr lang="en" sz="1900"/>
              <a:t>Our Role:</a:t>
            </a:r>
            <a:endParaRPr sz="1900"/>
          </a:p>
          <a:p>
            <a:pPr marL="914400" lvl="1" indent="-330200" algn="l" rtl="0">
              <a:lnSpc>
                <a:spcPct val="115000"/>
              </a:lnSpc>
              <a:spcBef>
                <a:spcPts val="0"/>
              </a:spcBef>
              <a:spcAft>
                <a:spcPts val="0"/>
              </a:spcAft>
              <a:buSzPts val="1600"/>
              <a:buChar char="○"/>
            </a:pPr>
            <a:r>
              <a:rPr lang="en" sz="1600"/>
              <a:t>Conduct usability and heuristic evaluations</a:t>
            </a:r>
            <a:endParaRPr sz="1600"/>
          </a:p>
          <a:p>
            <a:pPr marL="914400" lvl="1" indent="-330200" algn="l" rtl="0">
              <a:lnSpc>
                <a:spcPct val="115000"/>
              </a:lnSpc>
              <a:spcBef>
                <a:spcPts val="0"/>
              </a:spcBef>
              <a:spcAft>
                <a:spcPts val="0"/>
              </a:spcAft>
              <a:buSzPts val="1600"/>
              <a:buChar char="○"/>
            </a:pPr>
            <a:r>
              <a:rPr lang="en" sz="1600"/>
              <a:t>Provide insights</a:t>
            </a:r>
            <a:endParaRPr sz="1600"/>
          </a:p>
          <a:p>
            <a:pPr marL="914400" lvl="1" indent="-330200" algn="l" rtl="0">
              <a:lnSpc>
                <a:spcPct val="115000"/>
              </a:lnSpc>
              <a:spcBef>
                <a:spcPts val="0"/>
              </a:spcBef>
              <a:spcAft>
                <a:spcPts val="0"/>
              </a:spcAft>
              <a:buSzPts val="1600"/>
              <a:buChar char="○"/>
            </a:pPr>
            <a:r>
              <a:rPr lang="en" sz="1600"/>
              <a:t>Give design recommendations</a:t>
            </a:r>
            <a:endParaRPr sz="16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endParaRPr sz="1900"/>
          </a:p>
        </p:txBody>
      </p:sp>
      <p:pic>
        <p:nvPicPr>
          <p:cNvPr id="70" name="Google Shape;70;p14"/>
          <p:cNvPicPr preferRelativeResize="0"/>
          <p:nvPr/>
        </p:nvPicPr>
        <p:blipFill>
          <a:blip r:embed="rId3">
            <a:alphaModFix/>
          </a:blip>
          <a:stretch>
            <a:fillRect/>
          </a:stretch>
        </p:blipFill>
        <p:spPr>
          <a:xfrm>
            <a:off x="7514100" y="294425"/>
            <a:ext cx="1376125" cy="1341725"/>
          </a:xfrm>
          <a:prstGeom prst="rect">
            <a:avLst/>
          </a:prstGeom>
          <a:noFill/>
          <a:ln>
            <a:noFill/>
          </a:ln>
          <a:effectLst>
            <a:outerShdw blurRad="200025" dist="38100" dir="5400000" algn="bl" rotWithShape="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Post-Task Survey</a:t>
            </a:r>
            <a:endParaRPr/>
          </a:p>
        </p:txBody>
      </p:sp>
      <p:sp>
        <p:nvSpPr>
          <p:cNvPr id="213" name="Google Shape;213;p32"/>
          <p:cNvSpPr txBox="1">
            <a:spLocks noGrp="1"/>
          </p:cNvSpPr>
          <p:nvPr>
            <p:ph type="body" idx="1"/>
          </p:nvPr>
        </p:nvSpPr>
        <p:spPr>
          <a:xfrm>
            <a:off x="464100" y="1621225"/>
            <a:ext cx="25695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Satisfaction</a:t>
            </a:r>
            <a:endParaRPr/>
          </a:p>
          <a:p>
            <a:pPr marL="457200" marR="0" lvl="0" indent="-292100" algn="l" rtl="0">
              <a:lnSpc>
                <a:spcPct val="115000"/>
              </a:lnSpc>
              <a:spcBef>
                <a:spcPts val="0"/>
              </a:spcBef>
              <a:spcAft>
                <a:spcPts val="0"/>
              </a:spcAft>
              <a:buSzPts val="1000"/>
              <a:buChar char="●"/>
            </a:pPr>
            <a:r>
              <a:rPr lang="en" sz="1800"/>
              <a:t>Novice users are more satisfied than expert users</a:t>
            </a:r>
            <a:endParaRPr sz="1800"/>
          </a:p>
        </p:txBody>
      </p:sp>
      <p:pic>
        <p:nvPicPr>
          <p:cNvPr id="214" name="Google Shape;214;p32"/>
          <p:cNvPicPr preferRelativeResize="0"/>
          <p:nvPr/>
        </p:nvPicPr>
        <p:blipFill>
          <a:blip r:embed="rId3">
            <a:alphaModFix/>
          </a:blip>
          <a:stretch>
            <a:fillRect/>
          </a:stretch>
        </p:blipFill>
        <p:spPr>
          <a:xfrm>
            <a:off x="3033600" y="1046334"/>
            <a:ext cx="6110400" cy="40971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P1 (Expert User)</a:t>
            </a:r>
            <a:endParaRPr/>
          </a:p>
        </p:txBody>
      </p:sp>
      <p:sp>
        <p:nvSpPr>
          <p:cNvPr id="226" name="Google Shape;226;p3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The participant was well versed with the application and prefers storing the items in the shopping cart over the list</a:t>
            </a:r>
            <a:endParaRPr sz="2000"/>
          </a:p>
          <a:p>
            <a:pPr marL="457200" lvl="0" indent="-355600" algn="l" rtl="0">
              <a:lnSpc>
                <a:spcPct val="150000"/>
              </a:lnSpc>
              <a:spcBef>
                <a:spcPts val="0"/>
              </a:spcBef>
              <a:spcAft>
                <a:spcPts val="0"/>
              </a:spcAft>
              <a:buSzPts val="2000"/>
              <a:buChar char="●"/>
            </a:pPr>
            <a:r>
              <a:rPr lang="en" sz="2000"/>
              <a:t>The participant gave up trying to add items in the list after several failed attempts</a:t>
            </a:r>
            <a:endParaRPr sz="2000"/>
          </a:p>
          <a:p>
            <a:pPr marL="457200" lvl="0" indent="-355600" algn="l" rtl="0">
              <a:lnSpc>
                <a:spcPct val="150000"/>
              </a:lnSpc>
              <a:spcBef>
                <a:spcPts val="0"/>
              </a:spcBef>
              <a:spcAft>
                <a:spcPts val="0"/>
              </a:spcAft>
              <a:buSzPts val="2000"/>
              <a:buChar char="●"/>
            </a:pPr>
            <a:r>
              <a:rPr lang="en" sz="2000"/>
              <a:t>The participant appreciated the instructions option in the product page</a:t>
            </a:r>
            <a:endParaRPr sz="2000"/>
          </a:p>
          <a:p>
            <a:pPr marL="457200" lvl="0" indent="-355600" algn="l" rtl="0">
              <a:lnSpc>
                <a:spcPct val="150000"/>
              </a:lnSpc>
              <a:spcBef>
                <a:spcPts val="0"/>
              </a:spcBef>
              <a:spcAft>
                <a:spcPts val="0"/>
              </a:spcAft>
              <a:buSzPts val="2000"/>
              <a:buChar char="●"/>
            </a:pPr>
            <a:r>
              <a:rPr lang="en" sz="2000"/>
              <a:t>Notes and substitutions option in the cart did not seem clickable to the participant</a:t>
            </a:r>
            <a:endParaRPr sz="2000"/>
          </a:p>
        </p:txBody>
      </p:sp>
      <p:pic>
        <p:nvPicPr>
          <p:cNvPr id="227" name="Google Shape;227;p34"/>
          <p:cNvPicPr preferRelativeResize="0"/>
          <p:nvPr/>
        </p:nvPicPr>
        <p:blipFill>
          <a:blip r:embed="rId3">
            <a:alphaModFix/>
          </a:blip>
          <a:stretch>
            <a:fillRect/>
          </a:stretch>
        </p:blipFill>
        <p:spPr>
          <a:xfrm>
            <a:off x="7775025" y="210613"/>
            <a:ext cx="1057275" cy="1057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P2 (Expert User)</a:t>
            </a:r>
            <a:endParaRPr/>
          </a:p>
        </p:txBody>
      </p:sp>
      <p:sp>
        <p:nvSpPr>
          <p:cNvPr id="233" name="Google Shape;233;p3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Prefers the older version (Homepage is too cluttered, and the text is also too small)</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Already has multiple shopping lists in her account</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Used the search bar to find gluten-free items (When she is looking for vegan items she will use the filter)</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P2 thinks that the shopping list should also be on the Homepage</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Clicked the Kabab Menu before Notes and Substitutions, which is wrong before she clicked the text and successfully complete the task</a:t>
            </a:r>
            <a:endParaRPr sz="2000"/>
          </a:p>
        </p:txBody>
      </p:sp>
      <p:pic>
        <p:nvPicPr>
          <p:cNvPr id="234" name="Google Shape;234;p35"/>
          <p:cNvPicPr preferRelativeResize="0"/>
          <p:nvPr/>
        </p:nvPicPr>
        <p:blipFill>
          <a:blip r:embed="rId3">
            <a:alphaModFix/>
          </a:blip>
          <a:stretch>
            <a:fillRect/>
          </a:stretch>
        </p:blipFill>
        <p:spPr>
          <a:xfrm>
            <a:off x="7775025" y="210613"/>
            <a:ext cx="1057275" cy="1057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P3 (Novice User)</a:t>
            </a:r>
            <a:endParaRPr/>
          </a:p>
        </p:txBody>
      </p:sp>
      <p:sp>
        <p:nvSpPr>
          <p:cNvPr id="240" name="Google Shape;240;p36"/>
          <p:cNvSpPr txBox="1">
            <a:spLocks noGrp="1"/>
          </p:cNvSpPr>
          <p:nvPr>
            <p:ph type="body" idx="1"/>
          </p:nvPr>
        </p:nvSpPr>
        <p:spPr>
          <a:xfrm>
            <a:off x="311700" y="1267887"/>
            <a:ext cx="8659200" cy="3099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sz="1800" dirty="0">
                <a:solidFill>
                  <a:srgbClr val="000000"/>
                </a:solidFill>
              </a:rPr>
              <a:t>The list was a guided discovery</a:t>
            </a:r>
            <a:endParaRPr sz="18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dirty="0">
                <a:solidFill>
                  <a:srgbClr val="000000"/>
                </a:solidFill>
              </a:rPr>
              <a:t>P3 preferred the search bar. She noticed the “GF” icon on the home page. She </a:t>
            </a:r>
            <a:r>
              <a:rPr lang="en" sz="1800" dirty="0" err="1">
                <a:solidFill>
                  <a:srgbClr val="000000"/>
                </a:solidFill>
              </a:rPr>
              <a:t>recognised</a:t>
            </a:r>
            <a:r>
              <a:rPr lang="en" sz="1800" dirty="0">
                <a:solidFill>
                  <a:srgbClr val="000000"/>
                </a:solidFill>
              </a:rPr>
              <a:t> but did not think to use the filter option</a:t>
            </a:r>
            <a:endParaRPr sz="18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dirty="0">
                <a:solidFill>
                  <a:srgbClr val="000000"/>
                </a:solidFill>
              </a:rPr>
              <a:t>Confusion with “My List”</a:t>
            </a:r>
            <a:endParaRPr sz="18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dirty="0">
                <a:solidFill>
                  <a:srgbClr val="000000"/>
                </a:solidFill>
              </a:rPr>
              <a:t>Added items one-by-one. “Add to Cart” was a guided discovery</a:t>
            </a:r>
            <a:endParaRPr sz="18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dirty="0">
                <a:solidFill>
                  <a:srgbClr val="000000"/>
                </a:solidFill>
              </a:rPr>
              <a:t>Looked for “instructions”. She again spent some time to find the option to add notes and noticed “notes and substitution“ at the top after 17 seconds</a:t>
            </a:r>
            <a:endParaRPr sz="18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1800" dirty="0">
                <a:solidFill>
                  <a:srgbClr val="000000"/>
                </a:solidFill>
              </a:rPr>
              <a:t>Ended up deleting all items one by one. She said she was searching for “Delete All” but could not find it</a:t>
            </a:r>
            <a:endParaRPr sz="1800" dirty="0"/>
          </a:p>
        </p:txBody>
      </p:sp>
      <p:pic>
        <p:nvPicPr>
          <p:cNvPr id="241" name="Google Shape;241;p36"/>
          <p:cNvPicPr preferRelativeResize="0"/>
          <p:nvPr/>
        </p:nvPicPr>
        <p:blipFill>
          <a:blip r:embed="rId3">
            <a:alphaModFix/>
          </a:blip>
          <a:stretch>
            <a:fillRect/>
          </a:stretch>
        </p:blipFill>
        <p:spPr>
          <a:xfrm>
            <a:off x="7775025" y="210613"/>
            <a:ext cx="1057275" cy="1057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Summary: P4 (Novice User)</a:t>
            </a:r>
            <a:endParaRPr/>
          </a:p>
        </p:txBody>
      </p:sp>
      <p:sp>
        <p:nvSpPr>
          <p:cNvPr id="247" name="Google Shape;247;p37"/>
          <p:cNvSpPr txBox="1">
            <a:spLocks noGrp="1"/>
          </p:cNvSpPr>
          <p:nvPr>
            <p:ph type="body" idx="1"/>
          </p:nvPr>
        </p:nvSpPr>
        <p:spPr>
          <a:xfrm>
            <a:off x="311700" y="1468825"/>
            <a:ext cx="8520600" cy="33057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Char char="●"/>
            </a:pPr>
            <a:r>
              <a:rPr lang="en" sz="2000"/>
              <a:t>P4 added items to the Cart and assumed it will be added to the List, too</a:t>
            </a:r>
            <a:endParaRPr sz="2000"/>
          </a:p>
          <a:p>
            <a:pPr marL="457200" lvl="0" indent="-355600" algn="l" rtl="0">
              <a:lnSpc>
                <a:spcPct val="150000"/>
              </a:lnSpc>
              <a:spcBef>
                <a:spcPts val="0"/>
              </a:spcBef>
              <a:spcAft>
                <a:spcPts val="0"/>
              </a:spcAft>
              <a:buSzPts val="2000"/>
              <a:buChar char="●"/>
            </a:pPr>
            <a:r>
              <a:rPr lang="en" sz="2000"/>
              <a:t>P4 mentioned that multiple quantities cannot be added to the List at once</a:t>
            </a:r>
            <a:endParaRPr sz="2000"/>
          </a:p>
          <a:p>
            <a:pPr marL="457200" lvl="0" indent="-355600" algn="l" rtl="0">
              <a:lnSpc>
                <a:spcPct val="150000"/>
              </a:lnSpc>
              <a:spcBef>
                <a:spcPts val="0"/>
              </a:spcBef>
              <a:spcAft>
                <a:spcPts val="0"/>
              </a:spcAft>
              <a:buSzPts val="2000"/>
              <a:buChar char="●"/>
            </a:pPr>
            <a:r>
              <a:rPr lang="en" sz="2000"/>
              <a:t>Prefers Search (Easy to type in). Mentioned that Filtering takes more clicks and more time</a:t>
            </a:r>
            <a:endParaRPr sz="2000"/>
          </a:p>
          <a:p>
            <a:pPr marL="457200" lvl="0" indent="-355600" algn="l" rtl="0">
              <a:lnSpc>
                <a:spcPct val="150000"/>
              </a:lnSpc>
              <a:spcBef>
                <a:spcPts val="0"/>
              </a:spcBef>
              <a:spcAft>
                <a:spcPts val="0"/>
              </a:spcAft>
              <a:buSzPts val="2000"/>
              <a:buChar char="●"/>
            </a:pPr>
            <a:r>
              <a:rPr lang="en" sz="2000"/>
              <a:t>Was not aware about Notes and Substitutions. When told, was pretty impressed but was unable to find it. Clicked on Notes and Substitution but instead opens Kebab Menu (happens twice)</a:t>
            </a:r>
            <a:endParaRPr sz="2000"/>
          </a:p>
        </p:txBody>
      </p:sp>
      <p:pic>
        <p:nvPicPr>
          <p:cNvPr id="248" name="Google Shape;248;p37"/>
          <p:cNvPicPr preferRelativeResize="0"/>
          <p:nvPr/>
        </p:nvPicPr>
        <p:blipFill>
          <a:blip r:embed="rId3">
            <a:alphaModFix/>
          </a:blip>
          <a:stretch>
            <a:fillRect/>
          </a:stretch>
        </p:blipFill>
        <p:spPr>
          <a:xfrm>
            <a:off x="7775025" y="210613"/>
            <a:ext cx="1057275" cy="1057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Questions and Answers</a:t>
            </a:r>
            <a:endParaRPr/>
          </a:p>
        </p:txBody>
      </p:sp>
      <p:sp>
        <p:nvSpPr>
          <p:cNvPr id="254" name="Google Shape;254;p38"/>
          <p:cNvSpPr txBox="1">
            <a:spLocks noGrp="1"/>
          </p:cNvSpPr>
          <p:nvPr>
            <p:ph type="body" idx="1"/>
          </p:nvPr>
        </p:nvSpPr>
        <p:spPr>
          <a:xfrm>
            <a:off x="311700" y="1611675"/>
            <a:ext cx="8520600" cy="3099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100">
                <a:solidFill>
                  <a:srgbClr val="000000"/>
                </a:solidFill>
                <a:latin typeface="Oswald"/>
                <a:ea typeface="Oswald"/>
                <a:cs typeface="Oswald"/>
                <a:sym typeface="Oswald"/>
              </a:rPr>
              <a:t>List-Related (Creating a Shopping List)</a:t>
            </a:r>
            <a:endParaRPr sz="2100">
              <a:solidFill>
                <a:srgbClr val="000000"/>
              </a:solidFill>
              <a:latin typeface="Oswald"/>
              <a:ea typeface="Oswald"/>
              <a:cs typeface="Oswald"/>
              <a:sym typeface="Oswald"/>
            </a:endParaRPr>
          </a:p>
          <a:p>
            <a:pPr marL="0" lvl="0" indent="0" algn="l" rtl="0">
              <a:lnSpc>
                <a:spcPct val="200000"/>
              </a:lnSpc>
              <a:spcBef>
                <a:spcPts val="0"/>
              </a:spcBef>
              <a:spcAft>
                <a:spcPts val="0"/>
              </a:spcAft>
              <a:buNone/>
            </a:pPr>
            <a:r>
              <a:rPr lang="en" sz="2100">
                <a:solidFill>
                  <a:srgbClr val="000000"/>
                </a:solidFill>
                <a:latin typeface="Oswald"/>
                <a:ea typeface="Oswald"/>
                <a:cs typeface="Oswald"/>
                <a:sym typeface="Oswald"/>
              </a:rPr>
              <a:t>Cart-Related (Getting Your Cart Ready)</a:t>
            </a:r>
            <a:endParaRPr sz="2100">
              <a:solidFill>
                <a:srgbClr val="000000"/>
              </a:solidFill>
              <a:latin typeface="Oswald"/>
              <a:ea typeface="Oswald"/>
              <a:cs typeface="Oswald"/>
              <a:sym typeface="Oswald"/>
            </a:endParaRPr>
          </a:p>
          <a:p>
            <a:pPr marL="0" lvl="0" indent="0" algn="l" rtl="0">
              <a:lnSpc>
                <a:spcPct val="200000"/>
              </a:lnSpc>
              <a:spcBef>
                <a:spcPts val="0"/>
              </a:spcBef>
              <a:spcAft>
                <a:spcPts val="0"/>
              </a:spcAft>
              <a:buNone/>
            </a:pPr>
            <a:r>
              <a:rPr lang="en" sz="2100">
                <a:solidFill>
                  <a:srgbClr val="000000"/>
                </a:solidFill>
                <a:latin typeface="Oswald"/>
                <a:ea typeface="Oswald"/>
                <a:cs typeface="Oswald"/>
                <a:sym typeface="Oswald"/>
              </a:rPr>
              <a:t>Checkout-Related (Only if time slots are available)</a:t>
            </a:r>
            <a:endParaRPr sz="2100">
              <a:solidFill>
                <a:srgbClr val="000000"/>
              </a:solidFill>
              <a:latin typeface="Oswald"/>
              <a:ea typeface="Oswald"/>
              <a:cs typeface="Oswald"/>
              <a:sym typeface="Oswald"/>
            </a:endParaRPr>
          </a:p>
          <a:p>
            <a:pPr marL="0" lvl="0" indent="0" algn="l" rtl="0">
              <a:lnSpc>
                <a:spcPct val="200000"/>
              </a:lnSpc>
              <a:spcBef>
                <a:spcPts val="0"/>
              </a:spcBef>
              <a:spcAft>
                <a:spcPts val="0"/>
              </a:spcAft>
              <a:buNone/>
            </a:pPr>
            <a:r>
              <a:rPr lang="en" sz="2100">
                <a:solidFill>
                  <a:srgbClr val="000000"/>
                </a:solidFill>
                <a:latin typeface="Oswald"/>
                <a:ea typeface="Oswald"/>
                <a:cs typeface="Oswald"/>
                <a:sym typeface="Oswald"/>
              </a:rPr>
              <a:t>General Questions (Post-Test)</a:t>
            </a:r>
            <a:endParaRPr/>
          </a:p>
          <a:p>
            <a:pPr marL="0" lvl="0" indent="0" algn="l" rtl="0">
              <a:lnSpc>
                <a:spcPct val="150000"/>
              </a:lnSpc>
              <a:spcBef>
                <a:spcPts val="0"/>
              </a:spcBef>
              <a:spcAft>
                <a:spcPts val="0"/>
              </a:spcAft>
              <a:buNone/>
            </a:pPr>
            <a:endParaRPr sz="2100">
              <a:solidFill>
                <a:srgbClr val="000000"/>
              </a:solidFill>
              <a:latin typeface="Oswald"/>
              <a:ea typeface="Oswald"/>
              <a:cs typeface="Oswald"/>
              <a:sym typeface="Oswald"/>
            </a:endParaRPr>
          </a:p>
          <a:p>
            <a:pPr marL="0" lvl="0" indent="0" algn="l" rtl="0">
              <a:lnSpc>
                <a:spcPct val="150000"/>
              </a:lnSpc>
              <a:spcBef>
                <a:spcPts val="0"/>
              </a:spcBef>
              <a:spcAft>
                <a:spcPts val="0"/>
              </a:spcAft>
              <a:buNone/>
            </a:pPr>
            <a:endParaRPr sz="2100">
              <a:solidFill>
                <a:srgbClr val="000000"/>
              </a:solidFill>
              <a:latin typeface="Oswald"/>
              <a:ea typeface="Oswald"/>
              <a:cs typeface="Oswald"/>
              <a:sym typeface="Oswald"/>
            </a:endParaRPr>
          </a:p>
          <a:p>
            <a:pPr marL="0" lvl="0" indent="0" algn="l" rtl="0">
              <a:lnSpc>
                <a:spcPct val="150000"/>
              </a:lnSpc>
              <a:spcBef>
                <a:spcPts val="0"/>
              </a:spcBef>
              <a:spcAft>
                <a:spcPts val="0"/>
              </a:spcAft>
              <a:buNone/>
            </a:pPr>
            <a:endParaRPr sz="2100">
              <a:solidFill>
                <a:srgbClr val="000000"/>
              </a:solidFill>
              <a:latin typeface="Oswald"/>
              <a:ea typeface="Oswald"/>
              <a:cs typeface="Oswald"/>
              <a:sym typeface="Oswald"/>
            </a:endParaRPr>
          </a:p>
          <a:p>
            <a:pPr marL="0" lvl="0" indent="0" algn="l" rtl="0">
              <a:lnSpc>
                <a:spcPct val="150000"/>
              </a:lnSpc>
              <a:spcBef>
                <a:spcPts val="0"/>
              </a:spcBef>
              <a:spcAft>
                <a:spcPts val="0"/>
              </a:spcAft>
              <a:buNone/>
            </a:pPr>
            <a:endParaRPr sz="2100" u="sng">
              <a:solidFill>
                <a:srgbClr val="000000"/>
              </a:solidFill>
              <a:latin typeface="Oswald"/>
              <a:ea typeface="Oswald"/>
              <a:cs typeface="Oswald"/>
              <a:sym typeface="Oswald"/>
            </a:endParaRPr>
          </a:p>
          <a:p>
            <a:pPr marL="0" lvl="0" indent="0" algn="l" rtl="0">
              <a:lnSpc>
                <a:spcPct val="150000"/>
              </a:lnSpc>
              <a:spcBef>
                <a:spcPts val="0"/>
              </a:spcBef>
              <a:spcAft>
                <a:spcPts val="0"/>
              </a:spcAft>
              <a:buNone/>
            </a:pPr>
            <a:endParaRPr sz="2100" u="sng">
              <a:solidFill>
                <a:srgbClr val="000000"/>
              </a:solidFill>
              <a:latin typeface="Oswald"/>
              <a:ea typeface="Oswald"/>
              <a:cs typeface="Oswald"/>
              <a:sym typeface="Oswald"/>
            </a:endParaRPr>
          </a:p>
          <a:p>
            <a:pPr marL="0" lvl="0" indent="0" algn="l" rtl="0">
              <a:spcBef>
                <a:spcPts val="0"/>
              </a:spcBef>
              <a:spcAft>
                <a:spcPts val="0"/>
              </a:spcAft>
              <a:buNone/>
            </a:pPr>
            <a:endParaRPr sz="2100" u="sng">
              <a:solidFill>
                <a:srgbClr val="000000"/>
              </a:solidFill>
              <a:latin typeface="Oswald"/>
              <a:ea typeface="Oswald"/>
              <a:cs typeface="Oswald"/>
              <a:sym typeface="Oswald"/>
            </a:endParaRPr>
          </a:p>
        </p:txBody>
      </p:sp>
      <p:pic>
        <p:nvPicPr>
          <p:cNvPr id="255" name="Google Shape;255;p38"/>
          <p:cNvPicPr preferRelativeResize="0"/>
          <p:nvPr/>
        </p:nvPicPr>
        <p:blipFill>
          <a:blip r:embed="rId3">
            <a:alphaModFix/>
          </a:blip>
          <a:stretch>
            <a:fillRect/>
          </a:stretch>
        </p:blipFill>
        <p:spPr>
          <a:xfrm>
            <a:off x="7771700" y="372500"/>
            <a:ext cx="1060600" cy="1060600"/>
          </a:xfrm>
          <a:prstGeom prst="rect">
            <a:avLst/>
          </a:prstGeom>
          <a:noFill/>
          <a:ln>
            <a:noFill/>
          </a:ln>
        </p:spPr>
      </p:pic>
      <p:pic>
        <p:nvPicPr>
          <p:cNvPr id="256" name="Google Shape;256;p38"/>
          <p:cNvPicPr preferRelativeResize="0"/>
          <p:nvPr/>
        </p:nvPicPr>
        <p:blipFill>
          <a:blip r:embed="rId4">
            <a:alphaModFix/>
          </a:blip>
          <a:stretch>
            <a:fillRect/>
          </a:stretch>
        </p:blipFill>
        <p:spPr>
          <a:xfrm>
            <a:off x="4355300" y="1611675"/>
            <a:ext cx="433400" cy="433400"/>
          </a:xfrm>
          <a:prstGeom prst="rect">
            <a:avLst/>
          </a:prstGeom>
          <a:noFill/>
          <a:ln>
            <a:noFill/>
          </a:ln>
        </p:spPr>
      </p:pic>
      <p:pic>
        <p:nvPicPr>
          <p:cNvPr id="257" name="Google Shape;257;p38"/>
          <p:cNvPicPr preferRelativeResize="0"/>
          <p:nvPr/>
        </p:nvPicPr>
        <p:blipFill>
          <a:blip r:embed="rId4">
            <a:alphaModFix/>
          </a:blip>
          <a:stretch>
            <a:fillRect/>
          </a:stretch>
        </p:blipFill>
        <p:spPr>
          <a:xfrm>
            <a:off x="4355300" y="2287950"/>
            <a:ext cx="433400" cy="433400"/>
          </a:xfrm>
          <a:prstGeom prst="rect">
            <a:avLst/>
          </a:prstGeom>
          <a:noFill/>
          <a:ln>
            <a:noFill/>
          </a:ln>
        </p:spPr>
      </p:pic>
      <p:pic>
        <p:nvPicPr>
          <p:cNvPr id="258" name="Google Shape;258;p38"/>
          <p:cNvPicPr preferRelativeResize="0"/>
          <p:nvPr/>
        </p:nvPicPr>
        <p:blipFill>
          <a:blip r:embed="rId4">
            <a:alphaModFix/>
          </a:blip>
          <a:stretch>
            <a:fillRect/>
          </a:stretch>
        </p:blipFill>
        <p:spPr>
          <a:xfrm>
            <a:off x="5472100" y="2880900"/>
            <a:ext cx="433400" cy="433400"/>
          </a:xfrm>
          <a:prstGeom prst="rect">
            <a:avLst/>
          </a:prstGeom>
          <a:noFill/>
          <a:ln>
            <a:noFill/>
          </a:ln>
        </p:spPr>
      </p:pic>
      <p:pic>
        <p:nvPicPr>
          <p:cNvPr id="259" name="Google Shape;259;p38"/>
          <p:cNvPicPr preferRelativeResize="0"/>
          <p:nvPr/>
        </p:nvPicPr>
        <p:blipFill>
          <a:blip r:embed="rId4">
            <a:alphaModFix/>
          </a:blip>
          <a:stretch>
            <a:fillRect/>
          </a:stretch>
        </p:blipFill>
        <p:spPr>
          <a:xfrm>
            <a:off x="3469475" y="3545250"/>
            <a:ext cx="433400" cy="433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Usability Issues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 1: Find “Notes and Substitutions”</a:t>
            </a:r>
            <a:endParaRPr/>
          </a:p>
        </p:txBody>
      </p:sp>
      <p:sp>
        <p:nvSpPr>
          <p:cNvPr id="270" name="Google Shape;270;p40"/>
          <p:cNvSpPr txBox="1">
            <a:spLocks noGrp="1"/>
          </p:cNvSpPr>
          <p:nvPr>
            <p:ph type="body" idx="1"/>
          </p:nvPr>
        </p:nvSpPr>
        <p:spPr>
          <a:xfrm>
            <a:off x="311700" y="1468825"/>
            <a:ext cx="3999900" cy="110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“Notes and Substitutions” feature is not perceivable to participants.</a:t>
            </a:r>
            <a:endParaRPr/>
          </a:p>
        </p:txBody>
      </p:sp>
      <p:pic>
        <p:nvPicPr>
          <p:cNvPr id="271" name="Google Shape;271;p40"/>
          <p:cNvPicPr preferRelativeResize="0"/>
          <p:nvPr/>
        </p:nvPicPr>
        <p:blipFill rotWithShape="1">
          <a:blip r:embed="rId3">
            <a:alphaModFix/>
          </a:blip>
          <a:srcRect t="4664" b="76093"/>
          <a:stretch/>
        </p:blipFill>
        <p:spPr>
          <a:xfrm>
            <a:off x="384275" y="2571750"/>
            <a:ext cx="3706000" cy="1540625"/>
          </a:xfrm>
          <a:prstGeom prst="rect">
            <a:avLst/>
          </a:prstGeom>
          <a:noFill/>
          <a:ln w="9525" cap="flat" cmpd="sng">
            <a:solidFill>
              <a:srgbClr val="000000"/>
            </a:solidFill>
            <a:prstDash val="solid"/>
            <a:round/>
            <a:headEnd type="none" w="sm" len="sm"/>
            <a:tailEnd type="none" w="sm" len="sm"/>
          </a:ln>
        </p:spPr>
      </p:pic>
      <p:sp>
        <p:nvSpPr>
          <p:cNvPr id="272" name="Google Shape;272;p40"/>
          <p:cNvSpPr/>
          <p:nvPr/>
        </p:nvSpPr>
        <p:spPr>
          <a:xfrm>
            <a:off x="384200" y="3640675"/>
            <a:ext cx="3705900" cy="544200"/>
          </a:xfrm>
          <a:prstGeom prst="roundRect">
            <a:avLst>
              <a:gd name="adj" fmla="val 16667"/>
            </a:avLst>
          </a:prstGeom>
          <a:noFill/>
          <a:ln w="3810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3" name="Google Shape;273;p40"/>
          <p:cNvCxnSpPr>
            <a:stCxn id="272" idx="3"/>
          </p:cNvCxnSpPr>
          <p:nvPr/>
        </p:nvCxnSpPr>
        <p:spPr>
          <a:xfrm flipH="1">
            <a:off x="3132800" y="3912775"/>
            <a:ext cx="957300" cy="683400"/>
          </a:xfrm>
          <a:prstGeom prst="curvedConnector3">
            <a:avLst>
              <a:gd name="adj1" fmla="val -24875"/>
            </a:avLst>
          </a:prstGeom>
          <a:noFill/>
          <a:ln w="19050" cap="flat" cmpd="sng">
            <a:solidFill>
              <a:srgbClr val="3C78D8"/>
            </a:solidFill>
            <a:prstDash val="solid"/>
            <a:round/>
            <a:headEnd type="none" w="med" len="med"/>
            <a:tailEnd type="stealth" w="med" len="med"/>
          </a:ln>
        </p:spPr>
      </p:cxnSp>
      <p:sp>
        <p:nvSpPr>
          <p:cNvPr id="274" name="Google Shape;274;p40"/>
          <p:cNvSpPr txBox="1"/>
          <p:nvPr/>
        </p:nvSpPr>
        <p:spPr>
          <a:xfrm>
            <a:off x="2134425" y="4233300"/>
            <a:ext cx="1083000" cy="84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1155CC"/>
                </a:solidFill>
                <a:latin typeface="Caveat"/>
                <a:ea typeface="Caveat"/>
                <a:cs typeface="Caveat"/>
                <a:sym typeface="Caveat"/>
              </a:rPr>
              <a:t>Look for this!</a:t>
            </a:r>
            <a:endParaRPr sz="2200">
              <a:solidFill>
                <a:srgbClr val="1155CC"/>
              </a:solidFill>
              <a:latin typeface="Caveat"/>
              <a:ea typeface="Caveat"/>
              <a:cs typeface="Caveat"/>
              <a:sym typeface="Caveat"/>
            </a:endParaRPr>
          </a:p>
        </p:txBody>
      </p:sp>
      <p:pic>
        <p:nvPicPr>
          <p:cNvPr id="275" name="Google Shape;275;p40" title="Notes and Substitution.mp4">
            <a:hlinkClick r:id="rId4"/>
          </p:cNvPr>
          <p:cNvPicPr preferRelativeResize="0"/>
          <p:nvPr/>
        </p:nvPicPr>
        <p:blipFill>
          <a:blip r:embed="rId5">
            <a:alphaModFix/>
          </a:blip>
          <a:stretch>
            <a:fillRect/>
          </a:stretch>
        </p:blipFill>
        <p:spPr>
          <a:xfrm>
            <a:off x="4514425" y="1915400"/>
            <a:ext cx="4317875" cy="24288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1000"/>
                                        <p:tgtEl>
                                          <p:spTgt spid="273"/>
                                        </p:tgtEl>
                                        <p:attrNameLst>
                                          <p:attrName>ppt_w</p:attrName>
                                        </p:attrNameLst>
                                      </p:cBhvr>
                                      <p:tavLst>
                                        <p:tav tm="0">
                                          <p:val>
                                            <p:strVal val="0"/>
                                          </p:val>
                                        </p:tav>
                                        <p:tav tm="100000">
                                          <p:val>
                                            <p:strVal val="#ppt_w"/>
                                          </p:val>
                                        </p:tav>
                                      </p:tavLst>
                                    </p:anim>
                                    <p:anim calcmode="lin" valueType="num">
                                      <p:cBhvr additive="base">
                                        <p:cTn id="8" dur="1000"/>
                                        <p:tgtEl>
                                          <p:spTgt spid="27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74"/>
                                        </p:tgtEl>
                                        <p:attrNameLst>
                                          <p:attrName>style.visibility</p:attrName>
                                        </p:attrNameLst>
                                      </p:cBhvr>
                                      <p:to>
                                        <p:strVal val="visible"/>
                                      </p:to>
                                    </p:set>
                                    <p:anim calcmode="lin" valueType="num">
                                      <p:cBhvr additive="base">
                                        <p:cTn id="12" dur="1000"/>
                                        <p:tgtEl>
                                          <p:spTgt spid="2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 2: “My List” Confusion</a:t>
            </a:r>
            <a:endParaRPr/>
          </a:p>
        </p:txBody>
      </p:sp>
      <p:sp>
        <p:nvSpPr>
          <p:cNvPr id="281" name="Google Shape;281;p41"/>
          <p:cNvSpPr txBox="1">
            <a:spLocks noGrp="1"/>
          </p:cNvSpPr>
          <p:nvPr>
            <p:ph type="body" idx="1"/>
          </p:nvPr>
        </p:nvSpPr>
        <p:spPr>
          <a:xfrm>
            <a:off x="311700" y="1468825"/>
            <a:ext cx="3999900" cy="882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Participants got confused between “My Cart” and ”My List”</a:t>
            </a:r>
            <a:endParaRPr/>
          </a:p>
        </p:txBody>
      </p:sp>
      <p:pic>
        <p:nvPicPr>
          <p:cNvPr id="282" name="Google Shape;282;p41"/>
          <p:cNvPicPr preferRelativeResize="0"/>
          <p:nvPr/>
        </p:nvPicPr>
        <p:blipFill rotWithShape="1">
          <a:blip r:embed="rId3">
            <a:alphaModFix/>
          </a:blip>
          <a:srcRect t="49389" b="15111"/>
          <a:stretch/>
        </p:blipFill>
        <p:spPr>
          <a:xfrm>
            <a:off x="311699" y="2481250"/>
            <a:ext cx="2911575" cy="1832450"/>
          </a:xfrm>
          <a:prstGeom prst="rect">
            <a:avLst/>
          </a:prstGeom>
          <a:noFill/>
          <a:ln w="12700" cap="flat" cmpd="sng">
            <a:solidFill>
              <a:srgbClr val="000000"/>
            </a:solidFill>
            <a:prstDash val="solid"/>
            <a:miter lim="8000"/>
            <a:headEnd type="none" w="sm" len="sm"/>
            <a:tailEnd type="none" w="sm" len="sm"/>
          </a:ln>
        </p:spPr>
      </p:pic>
      <p:pic>
        <p:nvPicPr>
          <p:cNvPr id="283" name="Google Shape;283;p41"/>
          <p:cNvPicPr preferRelativeResize="0"/>
          <p:nvPr/>
        </p:nvPicPr>
        <p:blipFill rotWithShape="1">
          <a:blip r:embed="rId4">
            <a:alphaModFix/>
          </a:blip>
          <a:srcRect l="70431" t="11303" r="2091" b="60787"/>
          <a:stretch/>
        </p:blipFill>
        <p:spPr>
          <a:xfrm>
            <a:off x="3479900" y="2869975"/>
            <a:ext cx="1122800" cy="1097875"/>
          </a:xfrm>
          <a:prstGeom prst="rect">
            <a:avLst/>
          </a:prstGeom>
          <a:noFill/>
          <a:ln>
            <a:noFill/>
          </a:ln>
        </p:spPr>
      </p:pic>
      <p:sp>
        <p:nvSpPr>
          <p:cNvPr id="284" name="Google Shape;284;p41"/>
          <p:cNvSpPr/>
          <p:nvPr/>
        </p:nvSpPr>
        <p:spPr>
          <a:xfrm>
            <a:off x="1168325" y="2571750"/>
            <a:ext cx="1014900" cy="16554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a:off x="3587800" y="2571750"/>
            <a:ext cx="1014900" cy="16554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6" name="Google Shape;286;p41"/>
          <p:cNvCxnSpPr>
            <a:stCxn id="284" idx="3"/>
            <a:endCxn id="285" idx="1"/>
          </p:cNvCxnSpPr>
          <p:nvPr/>
        </p:nvCxnSpPr>
        <p:spPr>
          <a:xfrm>
            <a:off x="2183225" y="3399450"/>
            <a:ext cx="1404600" cy="0"/>
          </a:xfrm>
          <a:prstGeom prst="straightConnector1">
            <a:avLst/>
          </a:prstGeom>
          <a:noFill/>
          <a:ln w="19050" cap="flat" cmpd="sng">
            <a:solidFill>
              <a:srgbClr val="4A86E8"/>
            </a:solidFill>
            <a:prstDash val="solid"/>
            <a:round/>
            <a:headEnd type="none" w="med" len="med"/>
            <a:tailEnd type="triangle" w="med" len="med"/>
          </a:ln>
        </p:spPr>
      </p:cxnSp>
      <p:pic>
        <p:nvPicPr>
          <p:cNvPr id="287" name="Google Shape;287;p41" title="Final My List Confusion.mp4">
            <a:hlinkClick r:id="rId5"/>
          </p:cNvPr>
          <p:cNvPicPr preferRelativeResize="0"/>
          <p:nvPr/>
        </p:nvPicPr>
        <p:blipFill>
          <a:blip r:embed="rId6">
            <a:alphaModFix/>
          </a:blip>
          <a:stretch>
            <a:fillRect/>
          </a:stretch>
        </p:blipFill>
        <p:spPr>
          <a:xfrm>
            <a:off x="4740400" y="1930675"/>
            <a:ext cx="4236499" cy="238303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 3: Filter In-Store Items</a:t>
            </a:r>
            <a:endParaRPr/>
          </a:p>
        </p:txBody>
      </p:sp>
      <p:sp>
        <p:nvSpPr>
          <p:cNvPr id="293" name="Google Shape;293;p42"/>
          <p:cNvSpPr txBox="1">
            <a:spLocks noGrp="1"/>
          </p:cNvSpPr>
          <p:nvPr>
            <p:ph type="body" idx="1"/>
          </p:nvPr>
        </p:nvSpPr>
        <p:spPr>
          <a:xfrm>
            <a:off x="311700" y="1487875"/>
            <a:ext cx="8520600" cy="1524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Participants tend to search for product keywords directly instead of using filter feature. This was an issue with the </a:t>
            </a:r>
            <a:r>
              <a:rPr lang="en" u="sng"/>
              <a:t>task scenario.</a:t>
            </a:r>
            <a:endParaRPr u="sng"/>
          </a:p>
        </p:txBody>
      </p:sp>
      <p:grpSp>
        <p:nvGrpSpPr>
          <p:cNvPr id="294" name="Google Shape;294;p42"/>
          <p:cNvGrpSpPr/>
          <p:nvPr/>
        </p:nvGrpSpPr>
        <p:grpSpPr>
          <a:xfrm>
            <a:off x="2778813" y="3434275"/>
            <a:ext cx="3586375" cy="1224150"/>
            <a:chOff x="2778813" y="3434275"/>
            <a:chExt cx="3586375" cy="1224150"/>
          </a:xfrm>
        </p:grpSpPr>
        <p:pic>
          <p:nvPicPr>
            <p:cNvPr id="295" name="Google Shape;295;p42"/>
            <p:cNvPicPr preferRelativeResize="0"/>
            <p:nvPr/>
          </p:nvPicPr>
          <p:blipFill rotWithShape="1">
            <a:blip r:embed="rId3">
              <a:alphaModFix/>
            </a:blip>
            <a:srcRect t="17719" b="66878"/>
            <a:stretch/>
          </p:blipFill>
          <p:spPr>
            <a:xfrm>
              <a:off x="2778813" y="3434275"/>
              <a:ext cx="3586375" cy="1224150"/>
            </a:xfrm>
            <a:prstGeom prst="rect">
              <a:avLst/>
            </a:prstGeom>
            <a:noFill/>
            <a:ln w="12700" cap="flat" cmpd="sng">
              <a:solidFill>
                <a:srgbClr val="000000"/>
              </a:solidFill>
              <a:prstDash val="solid"/>
              <a:miter lim="8000"/>
              <a:headEnd type="none" w="sm" len="sm"/>
              <a:tailEnd type="none" w="sm" len="sm"/>
            </a:ln>
          </p:spPr>
        </p:pic>
        <p:sp>
          <p:nvSpPr>
            <p:cNvPr id="296" name="Google Shape;296;p42"/>
            <p:cNvSpPr/>
            <p:nvPr/>
          </p:nvSpPr>
          <p:spPr>
            <a:xfrm>
              <a:off x="5926675" y="4213975"/>
              <a:ext cx="420900" cy="4365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questions</a:t>
            </a:r>
            <a:endParaRPr/>
          </a:p>
        </p:txBody>
      </p:sp>
      <p:sp>
        <p:nvSpPr>
          <p:cNvPr id="76" name="Google Shape;76;p15"/>
          <p:cNvSpPr txBox="1">
            <a:spLocks noGrp="1"/>
          </p:cNvSpPr>
          <p:nvPr>
            <p:ph type="body" idx="1"/>
          </p:nvPr>
        </p:nvSpPr>
        <p:spPr>
          <a:xfrm>
            <a:off x="311700" y="1468825"/>
            <a:ext cx="8900400" cy="30999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2100" u="sng">
                <a:solidFill>
                  <a:srgbClr val="000000"/>
                </a:solidFill>
                <a:latin typeface="Oswald"/>
                <a:ea typeface="Oswald"/>
                <a:cs typeface="Oswald"/>
                <a:sym typeface="Oswald"/>
              </a:rPr>
              <a:t>List-Related (Creating a Shopping List)</a:t>
            </a:r>
            <a:endParaRPr sz="2100" b="1">
              <a:solidFill>
                <a:srgbClr val="000000"/>
              </a:solidFill>
              <a:latin typeface="Oswald"/>
              <a:ea typeface="Oswald"/>
              <a:cs typeface="Oswald"/>
              <a:sym typeface="Oswald"/>
            </a:endParaRPr>
          </a:p>
          <a:p>
            <a:pPr marL="457200" lvl="0" indent="-374650" algn="l" rtl="0">
              <a:lnSpc>
                <a:spcPct val="200000"/>
              </a:lnSpc>
              <a:spcBef>
                <a:spcPts val="0"/>
              </a:spcBef>
              <a:spcAft>
                <a:spcPts val="0"/>
              </a:spcAft>
              <a:buSzPts val="2300"/>
              <a:buChar char="●"/>
            </a:pPr>
            <a:r>
              <a:rPr lang="en"/>
              <a:t>Can new users discover Lists easily?  </a:t>
            </a:r>
            <a:endParaRPr/>
          </a:p>
          <a:p>
            <a:pPr marL="457200" lvl="0" indent="-374650" algn="l" rtl="0">
              <a:lnSpc>
                <a:spcPct val="200000"/>
              </a:lnSpc>
              <a:spcBef>
                <a:spcPts val="0"/>
              </a:spcBef>
              <a:spcAft>
                <a:spcPts val="0"/>
              </a:spcAft>
              <a:buSzPts val="2300"/>
              <a:buChar char="●"/>
            </a:pPr>
            <a:r>
              <a:rPr lang="en"/>
              <a:t>How quickly can a user add items in the List to the Cart?</a:t>
            </a:r>
            <a:endParaRPr/>
          </a:p>
          <a:p>
            <a:pPr marL="0" lvl="0" indent="0" algn="l" rtl="0">
              <a:lnSpc>
                <a:spcPct val="200000"/>
              </a:lnSpc>
              <a:spcBef>
                <a:spcPts val="0"/>
              </a:spcBef>
              <a:spcAft>
                <a:spcPts val="0"/>
              </a:spcAft>
              <a:buNone/>
            </a:pPr>
            <a:endParaRPr sz="2100" u="sng">
              <a:solidFill>
                <a:srgbClr val="000000"/>
              </a:solidFill>
              <a:latin typeface="Arial"/>
              <a:ea typeface="Arial"/>
              <a:cs typeface="Arial"/>
              <a:sym typeface="Arial"/>
            </a:endParaRPr>
          </a:p>
          <a:p>
            <a:pPr marL="0" lvl="0" indent="0" algn="l" rtl="0">
              <a:lnSpc>
                <a:spcPct val="200000"/>
              </a:lnSpc>
              <a:spcBef>
                <a:spcPts val="0"/>
              </a:spcBef>
              <a:spcAft>
                <a:spcPts val="1600"/>
              </a:spcAft>
              <a:buNone/>
            </a:pPr>
            <a:endParaRPr sz="2800"/>
          </a:p>
        </p:txBody>
      </p:sp>
      <p:pic>
        <p:nvPicPr>
          <p:cNvPr id="77" name="Google Shape;77;p15"/>
          <p:cNvPicPr preferRelativeResize="0"/>
          <p:nvPr/>
        </p:nvPicPr>
        <p:blipFill>
          <a:blip r:embed="rId3">
            <a:alphaModFix/>
          </a:blip>
          <a:stretch>
            <a:fillRect/>
          </a:stretch>
        </p:blipFill>
        <p:spPr>
          <a:xfrm>
            <a:off x="7808050" y="372500"/>
            <a:ext cx="1024250" cy="1024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 4: Add items to Saved List</a:t>
            </a:r>
            <a:endParaRPr/>
          </a:p>
        </p:txBody>
      </p:sp>
      <p:sp>
        <p:nvSpPr>
          <p:cNvPr id="302" name="Google Shape;302;p43"/>
          <p:cNvSpPr txBox="1">
            <a:spLocks noGrp="1"/>
          </p:cNvSpPr>
          <p:nvPr>
            <p:ph type="body" idx="1"/>
          </p:nvPr>
        </p:nvSpPr>
        <p:spPr>
          <a:xfrm>
            <a:off x="311700" y="1468825"/>
            <a:ext cx="3999900" cy="117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Some participants have trouble finding the “Save for Later” button under item info page.</a:t>
            </a:r>
            <a:endParaRPr/>
          </a:p>
        </p:txBody>
      </p:sp>
      <p:pic>
        <p:nvPicPr>
          <p:cNvPr id="303" name="Google Shape;303;p43"/>
          <p:cNvPicPr preferRelativeResize="0"/>
          <p:nvPr/>
        </p:nvPicPr>
        <p:blipFill rotWithShape="1">
          <a:blip r:embed="rId3">
            <a:alphaModFix/>
          </a:blip>
          <a:srcRect t="48718" b="32532"/>
          <a:stretch/>
        </p:blipFill>
        <p:spPr>
          <a:xfrm>
            <a:off x="531200" y="2817150"/>
            <a:ext cx="3560900" cy="1451325"/>
          </a:xfrm>
          <a:prstGeom prst="rect">
            <a:avLst/>
          </a:prstGeom>
          <a:noFill/>
          <a:ln w="12700" cap="flat" cmpd="sng">
            <a:solidFill>
              <a:srgbClr val="000000"/>
            </a:solidFill>
            <a:prstDash val="solid"/>
            <a:miter lim="8000"/>
            <a:headEnd type="none" w="sm" len="sm"/>
            <a:tailEnd type="none" w="sm" len="sm"/>
          </a:ln>
        </p:spPr>
      </p:pic>
      <p:sp>
        <p:nvSpPr>
          <p:cNvPr id="304" name="Google Shape;304;p43"/>
          <p:cNvSpPr/>
          <p:nvPr/>
        </p:nvSpPr>
        <p:spPr>
          <a:xfrm>
            <a:off x="1321800" y="3649725"/>
            <a:ext cx="1979700" cy="5619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p43" title="Final Add To Cart.mp4">
            <a:hlinkClick r:id="rId4"/>
          </p:cNvPr>
          <p:cNvPicPr preferRelativeResize="0"/>
          <p:nvPr/>
        </p:nvPicPr>
        <p:blipFill>
          <a:blip r:embed="rId5">
            <a:alphaModFix/>
          </a:blip>
          <a:stretch>
            <a:fillRect/>
          </a:stretch>
        </p:blipFill>
        <p:spPr>
          <a:xfrm>
            <a:off x="4486050" y="1468825"/>
            <a:ext cx="4527600" cy="2546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 5: Delete All Items from the Cart</a:t>
            </a:r>
            <a:endParaRPr/>
          </a:p>
        </p:txBody>
      </p:sp>
      <p:sp>
        <p:nvSpPr>
          <p:cNvPr id="311" name="Google Shape;311;p44"/>
          <p:cNvSpPr txBox="1">
            <a:spLocks noGrp="1"/>
          </p:cNvSpPr>
          <p:nvPr>
            <p:ph type="body" idx="1"/>
          </p:nvPr>
        </p:nvSpPr>
        <p:spPr>
          <a:xfrm>
            <a:off x="311700" y="1430725"/>
            <a:ext cx="8520600" cy="91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Some participants, instead of using “Empty Cart,” they deleted items one by one.</a:t>
            </a:r>
            <a:endParaRPr/>
          </a:p>
        </p:txBody>
      </p:sp>
      <p:pic>
        <p:nvPicPr>
          <p:cNvPr id="312" name="Google Shape;312;p44"/>
          <p:cNvPicPr preferRelativeResize="0"/>
          <p:nvPr/>
        </p:nvPicPr>
        <p:blipFill>
          <a:blip r:embed="rId3">
            <a:alphaModFix/>
          </a:blip>
          <a:stretch>
            <a:fillRect/>
          </a:stretch>
        </p:blipFill>
        <p:spPr>
          <a:xfrm>
            <a:off x="2668824" y="2388624"/>
            <a:ext cx="3408575" cy="1821750"/>
          </a:xfrm>
          <a:prstGeom prst="rect">
            <a:avLst/>
          </a:prstGeom>
          <a:noFill/>
          <a:ln>
            <a:noFill/>
          </a:ln>
        </p:spPr>
      </p:pic>
      <p:sp>
        <p:nvSpPr>
          <p:cNvPr id="313" name="Google Shape;313;p44"/>
          <p:cNvSpPr/>
          <p:nvPr/>
        </p:nvSpPr>
        <p:spPr>
          <a:xfrm>
            <a:off x="2668813" y="3350550"/>
            <a:ext cx="3408600" cy="3804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228600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 6: Warnings at Checkout Page</a:t>
            </a:r>
            <a:endParaRPr/>
          </a:p>
        </p:txBody>
      </p:sp>
      <p:sp>
        <p:nvSpPr>
          <p:cNvPr id="319" name="Google Shape;319;p45"/>
          <p:cNvSpPr txBox="1">
            <a:spLocks noGrp="1"/>
          </p:cNvSpPr>
          <p:nvPr>
            <p:ph type="body" idx="1"/>
          </p:nvPr>
        </p:nvSpPr>
        <p:spPr>
          <a:xfrm>
            <a:off x="311700" y="1487875"/>
            <a:ext cx="8520600" cy="917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Some participants failed to notice the warning at the bottom of the page.</a:t>
            </a:r>
            <a:endParaRPr/>
          </a:p>
        </p:txBody>
      </p:sp>
      <p:pic>
        <p:nvPicPr>
          <p:cNvPr id="320" name="Google Shape;320;p45"/>
          <p:cNvPicPr preferRelativeResize="0"/>
          <p:nvPr/>
        </p:nvPicPr>
        <p:blipFill>
          <a:blip r:embed="rId3">
            <a:alphaModFix/>
          </a:blip>
          <a:stretch>
            <a:fillRect/>
          </a:stretch>
        </p:blipFill>
        <p:spPr>
          <a:xfrm>
            <a:off x="2638300" y="2404925"/>
            <a:ext cx="3421799" cy="1975374"/>
          </a:xfrm>
          <a:prstGeom prst="rect">
            <a:avLst/>
          </a:prstGeom>
          <a:noFill/>
          <a:ln>
            <a:noFill/>
          </a:ln>
        </p:spPr>
      </p:pic>
      <p:sp>
        <p:nvSpPr>
          <p:cNvPr id="321" name="Google Shape;321;p45"/>
          <p:cNvSpPr/>
          <p:nvPr/>
        </p:nvSpPr>
        <p:spPr>
          <a:xfrm>
            <a:off x="2706025" y="3191600"/>
            <a:ext cx="3267600" cy="11886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228600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List of Issues (in decreasing order of criticality)</a:t>
            </a:r>
            <a:endParaRPr/>
          </a:p>
        </p:txBody>
      </p:sp>
      <p:sp>
        <p:nvSpPr>
          <p:cNvPr id="327" name="Google Shape;327;p4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rgbClr val="000000"/>
              </a:buClr>
              <a:buSzPts val="2300"/>
              <a:buAutoNum type="arabicPeriod"/>
            </a:pPr>
            <a:r>
              <a:rPr lang="en">
                <a:solidFill>
                  <a:srgbClr val="000000"/>
                </a:solidFill>
              </a:rPr>
              <a:t>Find “Notes and Substitution”</a:t>
            </a:r>
            <a:endParaRPr>
              <a:solidFill>
                <a:srgbClr val="000000"/>
              </a:solidFill>
            </a:endParaRPr>
          </a:p>
          <a:p>
            <a:pPr marL="457200" lvl="0" indent="-374650" algn="l" rtl="0">
              <a:lnSpc>
                <a:spcPct val="150000"/>
              </a:lnSpc>
              <a:spcBef>
                <a:spcPts val="0"/>
              </a:spcBef>
              <a:spcAft>
                <a:spcPts val="0"/>
              </a:spcAft>
              <a:buClr>
                <a:srgbClr val="000000"/>
              </a:buClr>
              <a:buSzPts val="2300"/>
              <a:buAutoNum type="arabicPeriod"/>
            </a:pPr>
            <a:r>
              <a:rPr lang="en">
                <a:solidFill>
                  <a:srgbClr val="000000"/>
                </a:solidFill>
              </a:rPr>
              <a:t>Add items to Saved List</a:t>
            </a:r>
            <a:endParaRPr>
              <a:solidFill>
                <a:srgbClr val="000000"/>
              </a:solidFill>
            </a:endParaRPr>
          </a:p>
          <a:p>
            <a:pPr marL="457200" lvl="0" indent="-374650" algn="l" rtl="0">
              <a:lnSpc>
                <a:spcPct val="150000"/>
              </a:lnSpc>
              <a:spcBef>
                <a:spcPts val="0"/>
              </a:spcBef>
              <a:spcAft>
                <a:spcPts val="0"/>
              </a:spcAft>
              <a:buClr>
                <a:srgbClr val="000000"/>
              </a:buClr>
              <a:buSzPts val="2300"/>
              <a:buAutoNum type="arabicPeriod"/>
            </a:pPr>
            <a:r>
              <a:rPr lang="en">
                <a:solidFill>
                  <a:srgbClr val="000000"/>
                </a:solidFill>
              </a:rPr>
              <a:t>“My List” vs “My Cart” Confusion</a:t>
            </a:r>
            <a:endParaRPr>
              <a:solidFill>
                <a:srgbClr val="000000"/>
              </a:solidFill>
            </a:endParaRPr>
          </a:p>
          <a:p>
            <a:pPr marL="457200" marR="0" lvl="0" indent="-374650" algn="l" rtl="0">
              <a:lnSpc>
                <a:spcPct val="150000"/>
              </a:lnSpc>
              <a:spcBef>
                <a:spcPts val="0"/>
              </a:spcBef>
              <a:spcAft>
                <a:spcPts val="0"/>
              </a:spcAft>
              <a:buClr>
                <a:srgbClr val="000000"/>
              </a:buClr>
              <a:buSzPts val="2300"/>
              <a:buAutoNum type="arabicPeriod"/>
            </a:pPr>
            <a:r>
              <a:rPr lang="en">
                <a:solidFill>
                  <a:srgbClr val="000000"/>
                </a:solidFill>
              </a:rPr>
              <a:t>Filter In-Store Items</a:t>
            </a:r>
            <a:endParaRPr>
              <a:solidFill>
                <a:srgbClr val="000000"/>
              </a:solidFill>
            </a:endParaRPr>
          </a:p>
          <a:p>
            <a:pPr marL="457200" marR="0" lvl="0" indent="-374650" algn="l" rtl="0">
              <a:lnSpc>
                <a:spcPct val="150000"/>
              </a:lnSpc>
              <a:spcBef>
                <a:spcPts val="0"/>
              </a:spcBef>
              <a:spcAft>
                <a:spcPts val="0"/>
              </a:spcAft>
              <a:buClr>
                <a:srgbClr val="000000"/>
              </a:buClr>
              <a:buSzPts val="2300"/>
              <a:buAutoNum type="arabicPeriod"/>
            </a:pPr>
            <a:r>
              <a:rPr lang="en">
                <a:solidFill>
                  <a:srgbClr val="000000"/>
                </a:solidFill>
              </a:rPr>
              <a:t>Delete All Items from the Cart</a:t>
            </a:r>
            <a:endParaRPr>
              <a:solidFill>
                <a:srgbClr val="000000"/>
              </a:solidFill>
            </a:endParaRPr>
          </a:p>
          <a:p>
            <a:pPr marL="457200" lvl="0" indent="-374650" algn="l" rtl="0">
              <a:lnSpc>
                <a:spcPct val="150000"/>
              </a:lnSpc>
              <a:spcBef>
                <a:spcPts val="0"/>
              </a:spcBef>
              <a:spcAft>
                <a:spcPts val="0"/>
              </a:spcAft>
              <a:buClr>
                <a:srgbClr val="000000"/>
              </a:buClr>
              <a:buSzPts val="2300"/>
              <a:buAutoNum type="arabicPeriod"/>
            </a:pPr>
            <a:r>
              <a:rPr lang="en">
                <a:solidFill>
                  <a:srgbClr val="000000"/>
                </a:solidFill>
              </a:rPr>
              <a:t>Check Out</a:t>
            </a:r>
            <a:endParaRPr>
              <a:solidFill>
                <a:srgbClr val="000000"/>
              </a:solidFill>
            </a:endParaRPr>
          </a:p>
        </p:txBody>
      </p:sp>
      <p:pic>
        <p:nvPicPr>
          <p:cNvPr id="328" name="Google Shape;328;p46"/>
          <p:cNvPicPr preferRelativeResize="0"/>
          <p:nvPr/>
        </p:nvPicPr>
        <p:blipFill>
          <a:blip r:embed="rId3">
            <a:alphaModFix/>
          </a:blip>
          <a:stretch>
            <a:fillRect/>
          </a:stretch>
        </p:blipFill>
        <p:spPr>
          <a:xfrm>
            <a:off x="7878850" y="372500"/>
            <a:ext cx="953450" cy="953450"/>
          </a:xfrm>
          <a:prstGeom prst="rect">
            <a:avLst/>
          </a:prstGeom>
          <a:noFill/>
          <a:ln>
            <a:noFill/>
          </a:ln>
        </p:spPr>
      </p:pic>
      <p:sp>
        <p:nvSpPr>
          <p:cNvPr id="329" name="Google Shape;329;p46"/>
          <p:cNvSpPr/>
          <p:nvPr/>
        </p:nvSpPr>
        <p:spPr>
          <a:xfrm>
            <a:off x="4267350" y="2185950"/>
            <a:ext cx="171300" cy="7335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6"/>
          <p:cNvSpPr txBox="1"/>
          <p:nvPr/>
        </p:nvSpPr>
        <p:spPr>
          <a:xfrm>
            <a:off x="4572000" y="2185950"/>
            <a:ext cx="1314300" cy="7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Oswald Regular"/>
                <a:ea typeface="Oswald Regular"/>
                <a:cs typeface="Oswald Regular"/>
                <a:sym typeface="Oswald Regular"/>
              </a:rPr>
              <a:t>Equal Criticality</a:t>
            </a:r>
            <a:endParaRPr sz="1900">
              <a:latin typeface="Oswald Regular"/>
              <a:ea typeface="Oswald Regular"/>
              <a:cs typeface="Oswald Regular"/>
              <a:sym typeface="Oswald Regul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7"/>
          <p:cNvSpPr txBox="1">
            <a:spLocks noGrp="1"/>
          </p:cNvSpPr>
          <p:nvPr>
            <p:ph type="body" idx="1"/>
          </p:nvPr>
        </p:nvSpPr>
        <p:spPr>
          <a:xfrm>
            <a:off x="311700" y="1468825"/>
            <a:ext cx="3641100" cy="330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and Substitutions:</a:t>
            </a:r>
            <a:endParaRPr/>
          </a:p>
          <a:p>
            <a:pPr marL="0" lvl="0" indent="0" algn="l" rtl="0">
              <a:spcBef>
                <a:spcPts val="1600"/>
              </a:spcBef>
              <a:spcAft>
                <a:spcPts val="0"/>
              </a:spcAft>
              <a:buNone/>
            </a:pPr>
            <a:r>
              <a:rPr lang="en" sz="2000"/>
              <a:t>Consider changing the font color so it looks clickable. Also consider including an icon with a notepad and pen, to indicate its function.</a:t>
            </a:r>
            <a:endParaRPr sz="2000"/>
          </a:p>
          <a:p>
            <a:pPr marL="0" lvl="0" indent="0" algn="l" rtl="0">
              <a:spcBef>
                <a:spcPts val="1600"/>
              </a:spcBef>
              <a:spcAft>
                <a:spcPts val="1600"/>
              </a:spcAft>
              <a:buNone/>
            </a:pPr>
            <a:r>
              <a:rPr lang="en" sz="2000"/>
              <a:t>(Internal Consistency with other clickable items in the app)</a:t>
            </a:r>
            <a:endParaRPr sz="2000"/>
          </a:p>
        </p:txBody>
      </p:sp>
      <p:pic>
        <p:nvPicPr>
          <p:cNvPr id="336" name="Google Shape;336;p47"/>
          <p:cNvPicPr preferRelativeResize="0"/>
          <p:nvPr/>
        </p:nvPicPr>
        <p:blipFill>
          <a:blip r:embed="rId3">
            <a:alphaModFix/>
          </a:blip>
          <a:stretch>
            <a:fillRect/>
          </a:stretch>
        </p:blipFill>
        <p:spPr>
          <a:xfrm>
            <a:off x="4124005" y="1136913"/>
            <a:ext cx="4548074" cy="3870475"/>
          </a:xfrm>
          <a:prstGeom prst="rect">
            <a:avLst/>
          </a:prstGeom>
          <a:noFill/>
          <a:ln>
            <a:noFill/>
          </a:ln>
        </p:spPr>
      </p:pic>
      <p:sp>
        <p:nvSpPr>
          <p:cNvPr id="337" name="Google Shape;337;p4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 Recommendations</a:t>
            </a:r>
            <a:endParaRPr/>
          </a:p>
        </p:txBody>
      </p:sp>
      <p:cxnSp>
        <p:nvCxnSpPr>
          <p:cNvPr id="338" name="Google Shape;338;p47"/>
          <p:cNvCxnSpPr/>
          <p:nvPr/>
        </p:nvCxnSpPr>
        <p:spPr>
          <a:xfrm>
            <a:off x="4513500" y="2731850"/>
            <a:ext cx="0" cy="650400"/>
          </a:xfrm>
          <a:prstGeom prst="straightConnector1">
            <a:avLst/>
          </a:prstGeom>
          <a:noFill/>
          <a:ln w="28575" cap="flat" cmpd="sng">
            <a:solidFill>
              <a:srgbClr val="4A86E8"/>
            </a:solidFill>
            <a:prstDash val="solid"/>
            <a:round/>
            <a:headEnd type="none" w="med" len="med"/>
            <a:tailEnd type="triangle" w="med" len="med"/>
          </a:ln>
        </p:spPr>
      </p:cxnSp>
      <p:sp>
        <p:nvSpPr>
          <p:cNvPr id="339" name="Google Shape;339;p47"/>
          <p:cNvSpPr/>
          <p:nvPr/>
        </p:nvSpPr>
        <p:spPr>
          <a:xfrm>
            <a:off x="4212725" y="3962775"/>
            <a:ext cx="2251800" cy="4902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7"/>
          <p:cNvSpPr/>
          <p:nvPr/>
        </p:nvSpPr>
        <p:spPr>
          <a:xfrm>
            <a:off x="4322550" y="1887075"/>
            <a:ext cx="1979700" cy="3543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1" name="Google Shape;341;p47"/>
          <p:cNvPicPr preferRelativeResize="0"/>
          <p:nvPr/>
        </p:nvPicPr>
        <p:blipFill>
          <a:blip r:embed="rId4">
            <a:alphaModFix/>
          </a:blip>
          <a:stretch>
            <a:fillRect/>
          </a:stretch>
        </p:blipFill>
        <p:spPr>
          <a:xfrm>
            <a:off x="8098800" y="253425"/>
            <a:ext cx="733500" cy="73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8"/>
          <p:cNvPicPr preferRelativeResize="0"/>
          <p:nvPr/>
        </p:nvPicPr>
        <p:blipFill>
          <a:blip r:embed="rId3">
            <a:alphaModFix/>
          </a:blip>
          <a:stretch>
            <a:fillRect/>
          </a:stretch>
        </p:blipFill>
        <p:spPr>
          <a:xfrm>
            <a:off x="4992513" y="799950"/>
            <a:ext cx="3106274" cy="4277500"/>
          </a:xfrm>
          <a:prstGeom prst="rect">
            <a:avLst/>
          </a:prstGeom>
          <a:noFill/>
          <a:ln>
            <a:noFill/>
          </a:ln>
        </p:spPr>
      </p:pic>
      <p:sp>
        <p:nvSpPr>
          <p:cNvPr id="347" name="Google Shape;347;p4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 Recommendations</a:t>
            </a:r>
            <a:endParaRPr/>
          </a:p>
        </p:txBody>
      </p:sp>
      <p:sp>
        <p:nvSpPr>
          <p:cNvPr id="348" name="Google Shape;348;p48"/>
          <p:cNvSpPr txBox="1">
            <a:spLocks noGrp="1"/>
          </p:cNvSpPr>
          <p:nvPr>
            <p:ph type="body" idx="1"/>
          </p:nvPr>
        </p:nvSpPr>
        <p:spPr>
          <a:xfrm>
            <a:off x="311700" y="1468825"/>
            <a:ext cx="3888900" cy="341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List” vs. “My Cart”:</a:t>
            </a:r>
            <a:endParaRPr/>
          </a:p>
          <a:p>
            <a:pPr marL="0" lvl="0" indent="0" algn="l" rtl="0">
              <a:spcBef>
                <a:spcPts val="1600"/>
              </a:spcBef>
              <a:spcAft>
                <a:spcPts val="0"/>
              </a:spcAft>
              <a:buNone/>
            </a:pPr>
            <a:r>
              <a:rPr lang="en" sz="2000"/>
              <a:t>Consider changing the card on the Homepage titled “My List” to “My Cart”, since it directs the user to the Shopping Cart. Also change the icon accordingly.</a:t>
            </a:r>
            <a:endParaRPr sz="2000"/>
          </a:p>
          <a:p>
            <a:pPr marL="0" lvl="0" indent="0" algn="l" rtl="0">
              <a:spcBef>
                <a:spcPts val="1600"/>
              </a:spcBef>
              <a:spcAft>
                <a:spcPts val="1600"/>
              </a:spcAft>
              <a:buNone/>
            </a:pPr>
            <a:r>
              <a:rPr lang="en" sz="2000"/>
              <a:t>(External Consistency with the “cart” feature in other apps, and effective mapping of function)</a:t>
            </a:r>
            <a:endParaRPr sz="2000"/>
          </a:p>
        </p:txBody>
      </p:sp>
      <p:sp>
        <p:nvSpPr>
          <p:cNvPr id="349" name="Google Shape;349;p48"/>
          <p:cNvSpPr/>
          <p:nvPr/>
        </p:nvSpPr>
        <p:spPr>
          <a:xfrm>
            <a:off x="6033375" y="1056975"/>
            <a:ext cx="924900" cy="12579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8"/>
          <p:cNvSpPr/>
          <p:nvPr/>
        </p:nvSpPr>
        <p:spPr>
          <a:xfrm>
            <a:off x="6033375" y="3406900"/>
            <a:ext cx="924900" cy="12579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48"/>
          <p:cNvPicPr preferRelativeResize="0"/>
          <p:nvPr/>
        </p:nvPicPr>
        <p:blipFill>
          <a:blip r:embed="rId4">
            <a:alphaModFix/>
          </a:blip>
          <a:stretch>
            <a:fillRect/>
          </a:stretch>
        </p:blipFill>
        <p:spPr>
          <a:xfrm>
            <a:off x="8098800" y="253425"/>
            <a:ext cx="733500" cy="733500"/>
          </a:xfrm>
          <a:prstGeom prst="rect">
            <a:avLst/>
          </a:prstGeom>
          <a:noFill/>
          <a:ln>
            <a:noFill/>
          </a:ln>
        </p:spPr>
      </p:pic>
      <p:cxnSp>
        <p:nvCxnSpPr>
          <p:cNvPr id="352" name="Google Shape;352;p48"/>
          <p:cNvCxnSpPr>
            <a:stCxn id="349" idx="2"/>
            <a:endCxn id="350" idx="0"/>
          </p:cNvCxnSpPr>
          <p:nvPr/>
        </p:nvCxnSpPr>
        <p:spPr>
          <a:xfrm>
            <a:off x="6495825" y="2314875"/>
            <a:ext cx="0" cy="1092000"/>
          </a:xfrm>
          <a:prstGeom prst="straightConnector1">
            <a:avLst/>
          </a:prstGeom>
          <a:noFill/>
          <a:ln w="28575" cap="flat" cmpd="sng">
            <a:solidFill>
              <a:srgbClr val="4A86E8"/>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 Recommendations</a:t>
            </a:r>
            <a:endParaRPr/>
          </a:p>
        </p:txBody>
      </p:sp>
      <p:sp>
        <p:nvSpPr>
          <p:cNvPr id="358" name="Google Shape;358;p49"/>
          <p:cNvSpPr txBox="1">
            <a:spLocks noGrp="1"/>
          </p:cNvSpPr>
          <p:nvPr>
            <p:ph type="body" idx="1"/>
          </p:nvPr>
        </p:nvSpPr>
        <p:spPr>
          <a:xfrm>
            <a:off x="311700" y="1468825"/>
            <a:ext cx="3107700" cy="30999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Add Item to Saved List:</a:t>
            </a:r>
            <a:endParaRPr/>
          </a:p>
          <a:p>
            <a:pPr marL="0" lvl="0" indent="0" algn="l" rtl="0">
              <a:spcBef>
                <a:spcPts val="1600"/>
              </a:spcBef>
              <a:spcAft>
                <a:spcPts val="1600"/>
              </a:spcAft>
              <a:buNone/>
            </a:pPr>
            <a:r>
              <a:rPr lang="en" sz="2000"/>
              <a:t>Consider including an option under/near the “Add to Cart” button underneath each item’s description.</a:t>
            </a:r>
            <a:endParaRPr sz="2000"/>
          </a:p>
        </p:txBody>
      </p:sp>
      <p:sp>
        <p:nvSpPr>
          <p:cNvPr id="359" name="Google Shape;359;p49"/>
          <p:cNvSpPr/>
          <p:nvPr/>
        </p:nvSpPr>
        <p:spPr>
          <a:xfrm>
            <a:off x="3629025" y="1623400"/>
            <a:ext cx="5410200" cy="25812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49"/>
          <p:cNvGrpSpPr/>
          <p:nvPr/>
        </p:nvGrpSpPr>
        <p:grpSpPr>
          <a:xfrm>
            <a:off x="3714750" y="1718650"/>
            <a:ext cx="5172075" cy="2409825"/>
            <a:chOff x="3457575" y="2409825"/>
            <a:chExt cx="5172075" cy="2409825"/>
          </a:xfrm>
        </p:grpSpPr>
        <p:pic>
          <p:nvPicPr>
            <p:cNvPr id="361" name="Google Shape;361;p49"/>
            <p:cNvPicPr preferRelativeResize="0"/>
            <p:nvPr/>
          </p:nvPicPr>
          <p:blipFill rotWithShape="1">
            <a:blip r:embed="rId3">
              <a:alphaModFix/>
            </a:blip>
            <a:srcRect l="9558" t="32279" r="8184" b="5847"/>
            <a:stretch/>
          </p:blipFill>
          <p:spPr>
            <a:xfrm>
              <a:off x="3457575" y="2409825"/>
              <a:ext cx="5172075" cy="2409825"/>
            </a:xfrm>
            <a:prstGeom prst="rect">
              <a:avLst/>
            </a:prstGeom>
            <a:noFill/>
            <a:ln>
              <a:noFill/>
            </a:ln>
          </p:spPr>
        </p:pic>
        <p:sp>
          <p:nvSpPr>
            <p:cNvPr id="362" name="Google Shape;362;p49"/>
            <p:cNvSpPr/>
            <p:nvPr/>
          </p:nvSpPr>
          <p:spPr>
            <a:xfrm>
              <a:off x="3505825" y="4304975"/>
              <a:ext cx="1167000" cy="3372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3" name="Google Shape;363;p49"/>
            <p:cNvCxnSpPr/>
            <p:nvPr/>
          </p:nvCxnSpPr>
          <p:spPr>
            <a:xfrm>
              <a:off x="5829300" y="3842625"/>
              <a:ext cx="494400" cy="0"/>
            </a:xfrm>
            <a:prstGeom prst="straightConnector1">
              <a:avLst/>
            </a:prstGeom>
            <a:noFill/>
            <a:ln w="28575" cap="flat" cmpd="sng">
              <a:solidFill>
                <a:srgbClr val="4A86E8"/>
              </a:solidFill>
              <a:prstDash val="solid"/>
              <a:round/>
              <a:headEnd type="none" w="med" len="med"/>
              <a:tailEnd type="triangle" w="med" len="med"/>
            </a:ln>
          </p:spPr>
        </p:cxnSp>
        <p:sp>
          <p:nvSpPr>
            <p:cNvPr id="364" name="Google Shape;364;p49"/>
            <p:cNvSpPr/>
            <p:nvPr/>
          </p:nvSpPr>
          <p:spPr>
            <a:xfrm>
              <a:off x="6323975" y="4304975"/>
              <a:ext cx="1167000" cy="4494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5" name="Google Shape;365;p49"/>
          <p:cNvPicPr preferRelativeResize="0"/>
          <p:nvPr/>
        </p:nvPicPr>
        <p:blipFill>
          <a:blip r:embed="rId4">
            <a:alphaModFix/>
          </a:blip>
          <a:stretch>
            <a:fillRect/>
          </a:stretch>
        </p:blipFill>
        <p:spPr>
          <a:xfrm>
            <a:off x="8098800" y="253425"/>
            <a:ext cx="733500" cy="73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 Recommendations</a:t>
            </a:r>
            <a:endParaRPr/>
          </a:p>
        </p:txBody>
      </p:sp>
      <p:sp>
        <p:nvSpPr>
          <p:cNvPr id="371" name="Google Shape;371;p50"/>
          <p:cNvSpPr txBox="1">
            <a:spLocks noGrp="1"/>
          </p:cNvSpPr>
          <p:nvPr>
            <p:ph type="body" idx="1"/>
          </p:nvPr>
        </p:nvSpPr>
        <p:spPr>
          <a:xfrm>
            <a:off x="311700" y="1468825"/>
            <a:ext cx="3231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Kebab Menu (Next to Notes and Substitutions):</a:t>
            </a:r>
            <a:endParaRPr/>
          </a:p>
          <a:p>
            <a:pPr marL="0" lvl="0" indent="0" algn="l" rtl="0">
              <a:spcBef>
                <a:spcPts val="1600"/>
              </a:spcBef>
              <a:spcAft>
                <a:spcPts val="0"/>
              </a:spcAft>
              <a:buNone/>
            </a:pPr>
            <a:r>
              <a:rPr lang="en" sz="2000"/>
              <a:t>Consider displaying the options “Empty Cart” and “Share List” beside “Notes and Substitutions”.</a:t>
            </a:r>
            <a:endParaRPr sz="2000"/>
          </a:p>
          <a:p>
            <a:pPr marL="0" lvl="0" indent="0" algn="l" rtl="0">
              <a:spcBef>
                <a:spcPts val="1600"/>
              </a:spcBef>
              <a:spcAft>
                <a:spcPts val="0"/>
              </a:spcAft>
              <a:buNone/>
            </a:pPr>
            <a:r>
              <a:rPr lang="en" sz="2000"/>
              <a:t>(Optimising frequently used functions)</a:t>
            </a:r>
            <a:endParaRPr sz="2000"/>
          </a:p>
          <a:p>
            <a:pPr marL="0" lvl="0" indent="0" algn="l" rtl="0">
              <a:spcBef>
                <a:spcPts val="1600"/>
              </a:spcBef>
              <a:spcAft>
                <a:spcPts val="1600"/>
              </a:spcAft>
              <a:buNone/>
            </a:pPr>
            <a:endParaRPr/>
          </a:p>
        </p:txBody>
      </p:sp>
      <p:grpSp>
        <p:nvGrpSpPr>
          <p:cNvPr id="372" name="Google Shape;372;p50"/>
          <p:cNvGrpSpPr/>
          <p:nvPr/>
        </p:nvGrpSpPr>
        <p:grpSpPr>
          <a:xfrm>
            <a:off x="5010925" y="986925"/>
            <a:ext cx="3396136" cy="4156575"/>
            <a:chOff x="5115700" y="986925"/>
            <a:chExt cx="3396136" cy="4156575"/>
          </a:xfrm>
        </p:grpSpPr>
        <p:pic>
          <p:nvPicPr>
            <p:cNvPr id="373" name="Google Shape;373;p50"/>
            <p:cNvPicPr preferRelativeResize="0"/>
            <p:nvPr/>
          </p:nvPicPr>
          <p:blipFill>
            <a:blip r:embed="rId3">
              <a:alphaModFix/>
            </a:blip>
            <a:stretch>
              <a:fillRect/>
            </a:stretch>
          </p:blipFill>
          <p:spPr>
            <a:xfrm>
              <a:off x="5115700" y="986925"/>
              <a:ext cx="3396136" cy="4156575"/>
            </a:xfrm>
            <a:prstGeom prst="rect">
              <a:avLst/>
            </a:prstGeom>
            <a:noFill/>
            <a:ln>
              <a:noFill/>
            </a:ln>
          </p:spPr>
        </p:pic>
        <p:cxnSp>
          <p:nvCxnSpPr>
            <p:cNvPr id="374" name="Google Shape;374;p50"/>
            <p:cNvCxnSpPr/>
            <p:nvPr/>
          </p:nvCxnSpPr>
          <p:spPr>
            <a:xfrm>
              <a:off x="5743900" y="2783813"/>
              <a:ext cx="7500" cy="562800"/>
            </a:xfrm>
            <a:prstGeom prst="straightConnector1">
              <a:avLst/>
            </a:prstGeom>
            <a:noFill/>
            <a:ln w="28575" cap="flat" cmpd="sng">
              <a:solidFill>
                <a:srgbClr val="4A86E8"/>
              </a:solidFill>
              <a:prstDash val="solid"/>
              <a:round/>
              <a:headEnd type="none" w="med" len="med"/>
              <a:tailEnd type="triangle" w="med" len="med"/>
            </a:ln>
          </p:spPr>
        </p:cxnSp>
        <p:sp>
          <p:nvSpPr>
            <p:cNvPr id="375" name="Google Shape;375;p50"/>
            <p:cNvSpPr/>
            <p:nvPr/>
          </p:nvSpPr>
          <p:spPr>
            <a:xfrm>
              <a:off x="5247825" y="1926550"/>
              <a:ext cx="1216500" cy="7335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0"/>
            <p:cNvSpPr/>
            <p:nvPr/>
          </p:nvSpPr>
          <p:spPr>
            <a:xfrm>
              <a:off x="7374875" y="3742550"/>
              <a:ext cx="1070700" cy="4104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0"/>
            <p:cNvSpPr/>
            <p:nvPr/>
          </p:nvSpPr>
          <p:spPr>
            <a:xfrm>
              <a:off x="8078075" y="1558850"/>
              <a:ext cx="367500" cy="2925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8" name="Google Shape;378;p50"/>
          <p:cNvPicPr preferRelativeResize="0"/>
          <p:nvPr/>
        </p:nvPicPr>
        <p:blipFill>
          <a:blip r:embed="rId4">
            <a:alphaModFix/>
          </a:blip>
          <a:stretch>
            <a:fillRect/>
          </a:stretch>
        </p:blipFill>
        <p:spPr>
          <a:xfrm>
            <a:off x="8098800" y="253425"/>
            <a:ext cx="733500" cy="73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 Recommendations</a:t>
            </a:r>
            <a:endParaRPr/>
          </a:p>
        </p:txBody>
      </p:sp>
      <p:sp>
        <p:nvSpPr>
          <p:cNvPr id="384" name="Google Shape;384;p51"/>
          <p:cNvSpPr txBox="1">
            <a:spLocks noGrp="1"/>
          </p:cNvSpPr>
          <p:nvPr>
            <p:ph type="body" idx="1"/>
          </p:nvPr>
        </p:nvSpPr>
        <p:spPr>
          <a:xfrm>
            <a:off x="311700" y="1468825"/>
            <a:ext cx="3072900" cy="371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Out:</a:t>
            </a:r>
            <a:endParaRPr/>
          </a:p>
          <a:p>
            <a:pPr marL="0" lvl="0" indent="0" algn="l" rtl="0">
              <a:spcBef>
                <a:spcPts val="1600"/>
              </a:spcBef>
              <a:spcAft>
                <a:spcPts val="0"/>
              </a:spcAft>
              <a:buNone/>
            </a:pPr>
            <a:r>
              <a:rPr lang="en" sz="2000"/>
              <a:t>Consider moving the “Minimum Price” notification to a more visible spot. Alternatively, display as a feedback to clicking Checkout button.</a:t>
            </a:r>
            <a:endParaRPr sz="2000"/>
          </a:p>
          <a:p>
            <a:pPr marL="0" lvl="0" indent="0" algn="l" rtl="0">
              <a:spcBef>
                <a:spcPts val="1600"/>
              </a:spcBef>
              <a:spcAft>
                <a:spcPts val="1600"/>
              </a:spcAft>
              <a:buNone/>
            </a:pPr>
            <a:r>
              <a:rPr lang="en" sz="2000"/>
              <a:t>(Visibility of System State)</a:t>
            </a:r>
            <a:endParaRPr sz="2000"/>
          </a:p>
        </p:txBody>
      </p:sp>
      <p:pic>
        <p:nvPicPr>
          <p:cNvPr id="385" name="Google Shape;385;p51"/>
          <p:cNvPicPr preferRelativeResize="0"/>
          <p:nvPr/>
        </p:nvPicPr>
        <p:blipFill>
          <a:blip r:embed="rId3">
            <a:alphaModFix/>
          </a:blip>
          <a:stretch>
            <a:fillRect/>
          </a:stretch>
        </p:blipFill>
        <p:spPr>
          <a:xfrm>
            <a:off x="8098800" y="253425"/>
            <a:ext cx="733500" cy="733500"/>
          </a:xfrm>
          <a:prstGeom prst="rect">
            <a:avLst/>
          </a:prstGeom>
          <a:noFill/>
          <a:ln>
            <a:noFill/>
          </a:ln>
        </p:spPr>
      </p:pic>
      <p:grpSp>
        <p:nvGrpSpPr>
          <p:cNvPr id="386" name="Google Shape;386;p51"/>
          <p:cNvGrpSpPr/>
          <p:nvPr/>
        </p:nvGrpSpPr>
        <p:grpSpPr>
          <a:xfrm>
            <a:off x="3571875" y="1304925"/>
            <a:ext cx="5112574" cy="3714750"/>
            <a:chOff x="3571875" y="1304925"/>
            <a:chExt cx="5112574" cy="3714750"/>
          </a:xfrm>
        </p:grpSpPr>
        <p:pic>
          <p:nvPicPr>
            <p:cNvPr id="387" name="Google Shape;387;p51"/>
            <p:cNvPicPr preferRelativeResize="0"/>
            <p:nvPr/>
          </p:nvPicPr>
          <p:blipFill rotWithShape="1">
            <a:blip r:embed="rId4">
              <a:alphaModFix/>
            </a:blip>
            <a:srcRect l="3530" t="3429" b="3112"/>
            <a:stretch/>
          </p:blipFill>
          <p:spPr>
            <a:xfrm>
              <a:off x="3571875" y="1304925"/>
              <a:ext cx="5112574" cy="3714750"/>
            </a:xfrm>
            <a:prstGeom prst="rect">
              <a:avLst/>
            </a:prstGeom>
            <a:noFill/>
            <a:ln>
              <a:noFill/>
            </a:ln>
          </p:spPr>
        </p:pic>
        <p:sp>
          <p:nvSpPr>
            <p:cNvPr id="388" name="Google Shape;388;p51"/>
            <p:cNvSpPr/>
            <p:nvPr/>
          </p:nvSpPr>
          <p:spPr>
            <a:xfrm flipH="1">
              <a:off x="3832450" y="4052750"/>
              <a:ext cx="1811400" cy="7335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1"/>
            <p:cNvSpPr/>
            <p:nvPr/>
          </p:nvSpPr>
          <p:spPr>
            <a:xfrm flipH="1">
              <a:off x="6554550" y="1911275"/>
              <a:ext cx="1891200" cy="520500"/>
            </a:xfrm>
            <a:prstGeom prst="roundRect">
              <a:avLst>
                <a:gd name="adj" fmla="val 16667"/>
              </a:avLst>
            </a:prstGeom>
            <a:noFill/>
            <a:ln w="38100"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0" name="Google Shape;390;p51"/>
            <p:cNvCxnSpPr>
              <a:stCxn id="388" idx="1"/>
              <a:endCxn id="389" idx="3"/>
            </p:cNvCxnSpPr>
            <p:nvPr/>
          </p:nvCxnSpPr>
          <p:spPr>
            <a:xfrm rot="10800000" flipH="1">
              <a:off x="5643850" y="2171600"/>
              <a:ext cx="910800" cy="2247900"/>
            </a:xfrm>
            <a:prstGeom prst="bentConnector3">
              <a:avLst>
                <a:gd name="adj1" fmla="val 49995"/>
              </a:avLst>
            </a:prstGeom>
            <a:noFill/>
            <a:ln w="28575" cap="flat" cmpd="sng">
              <a:solidFill>
                <a:srgbClr val="4A86E8"/>
              </a:solidFill>
              <a:prstDash val="solid"/>
              <a:round/>
              <a:headEnd type="none" w="med" len="med"/>
              <a:tailEnd type="stealth" w="med" len="med"/>
            </a:ln>
          </p:spPr>
        </p:cxn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txBox="1">
            <a:spLocks noGrp="1"/>
          </p:cNvSpPr>
          <p:nvPr>
            <p:ph type="title"/>
          </p:nvPr>
        </p:nvSpPr>
        <p:spPr>
          <a:xfrm>
            <a:off x="311700" y="631800"/>
            <a:ext cx="47175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SUS Score (More </a:t>
            </a:r>
            <a:r>
              <a:rPr lang="en" b="1"/>
              <a:t>Good </a:t>
            </a:r>
            <a:r>
              <a:rPr lang="en"/>
              <a:t>than </a:t>
            </a:r>
            <a:r>
              <a:rPr lang="en" b="1"/>
              <a:t>OK</a:t>
            </a:r>
            <a:r>
              <a:rPr lang="en"/>
              <a:t>)</a:t>
            </a:r>
            <a:endParaRPr/>
          </a:p>
        </p:txBody>
      </p:sp>
      <p:pic>
        <p:nvPicPr>
          <p:cNvPr id="396" name="Google Shape;396;p52"/>
          <p:cNvPicPr preferRelativeResize="0"/>
          <p:nvPr/>
        </p:nvPicPr>
        <p:blipFill rotWithShape="1">
          <a:blip r:embed="rId3">
            <a:alphaModFix/>
          </a:blip>
          <a:srcRect l="2296" r="3956"/>
          <a:stretch/>
        </p:blipFill>
        <p:spPr>
          <a:xfrm>
            <a:off x="0" y="1905000"/>
            <a:ext cx="9144000" cy="3155565"/>
          </a:xfrm>
          <a:prstGeom prst="rect">
            <a:avLst/>
          </a:prstGeom>
          <a:noFill/>
          <a:ln>
            <a:noFill/>
          </a:ln>
        </p:spPr>
      </p:pic>
      <p:sp>
        <p:nvSpPr>
          <p:cNvPr id="397" name="Google Shape;397;p52"/>
          <p:cNvSpPr/>
          <p:nvPr/>
        </p:nvSpPr>
        <p:spPr>
          <a:xfrm>
            <a:off x="38100" y="2114550"/>
            <a:ext cx="8896500" cy="590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8" name="Google Shape;398;p52"/>
          <p:cNvCxnSpPr>
            <a:endCxn id="399" idx="2"/>
          </p:cNvCxnSpPr>
          <p:nvPr/>
        </p:nvCxnSpPr>
        <p:spPr>
          <a:xfrm rot="10800000">
            <a:off x="6191250" y="2457300"/>
            <a:ext cx="0" cy="1467000"/>
          </a:xfrm>
          <a:prstGeom prst="straightConnector1">
            <a:avLst/>
          </a:prstGeom>
          <a:noFill/>
          <a:ln w="76200" cap="flat" cmpd="sng">
            <a:solidFill>
              <a:srgbClr val="CC0000"/>
            </a:solidFill>
            <a:prstDash val="solid"/>
            <a:round/>
            <a:headEnd type="triangle" w="med" len="med"/>
            <a:tailEnd type="none" w="med" len="med"/>
          </a:ln>
        </p:spPr>
      </p:cxnSp>
      <p:sp>
        <p:nvSpPr>
          <p:cNvPr id="399" name="Google Shape;399;p52"/>
          <p:cNvSpPr txBox="1"/>
          <p:nvPr/>
        </p:nvSpPr>
        <p:spPr>
          <a:xfrm>
            <a:off x="5676900" y="2019300"/>
            <a:ext cx="1028700" cy="438000"/>
          </a:xfrm>
          <a:prstGeom prst="rect">
            <a:avLst/>
          </a:prstGeom>
          <a:noFill/>
          <a:ln w="19050"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Oswald"/>
                <a:ea typeface="Oswald"/>
                <a:cs typeface="Oswald"/>
                <a:sym typeface="Oswald"/>
              </a:rPr>
              <a:t>65.83%</a:t>
            </a:r>
            <a:endParaRPr sz="1800" b="1">
              <a:latin typeface="Oswald"/>
              <a:ea typeface="Oswald"/>
              <a:cs typeface="Oswald"/>
              <a:sym typeface="Oswald"/>
            </a:endParaRPr>
          </a:p>
        </p:txBody>
      </p:sp>
      <p:sp>
        <p:nvSpPr>
          <p:cNvPr id="400" name="Google Shape;400;p52"/>
          <p:cNvSpPr txBox="1"/>
          <p:nvPr/>
        </p:nvSpPr>
        <p:spPr>
          <a:xfrm>
            <a:off x="4787250" y="1581300"/>
            <a:ext cx="2808000" cy="4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swald"/>
                <a:ea typeface="Oswald"/>
                <a:cs typeface="Oswald"/>
                <a:sym typeface="Oswald"/>
              </a:rPr>
              <a:t>Wegmans Curbside Pickup App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questions</a:t>
            </a:r>
            <a:endParaRPr/>
          </a:p>
        </p:txBody>
      </p:sp>
      <p:sp>
        <p:nvSpPr>
          <p:cNvPr id="83" name="Google Shape;83;p16"/>
          <p:cNvSpPr txBox="1">
            <a:spLocks noGrp="1"/>
          </p:cNvSpPr>
          <p:nvPr>
            <p:ph type="body" idx="1"/>
          </p:nvPr>
        </p:nvSpPr>
        <p:spPr>
          <a:xfrm>
            <a:off x="311700" y="1468825"/>
            <a:ext cx="8520600" cy="367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Cart-Related (Getting Your Cart Ready)</a:t>
            </a:r>
            <a:endParaRPr/>
          </a:p>
          <a:p>
            <a:pPr marL="457200" lvl="0" indent="-374650" algn="l" rtl="0">
              <a:lnSpc>
                <a:spcPct val="150000"/>
              </a:lnSpc>
              <a:spcBef>
                <a:spcPts val="0"/>
              </a:spcBef>
              <a:spcAft>
                <a:spcPts val="0"/>
              </a:spcAft>
              <a:buSzPts val="2300"/>
              <a:buChar char="●"/>
            </a:pPr>
            <a:r>
              <a:rPr lang="en"/>
              <a:t>Can the users easily Filter items in-store?</a:t>
            </a:r>
            <a:endParaRPr/>
          </a:p>
          <a:p>
            <a:pPr marL="457200" lvl="0" indent="-374650" algn="l" rtl="0">
              <a:lnSpc>
                <a:spcPct val="150000"/>
              </a:lnSpc>
              <a:spcBef>
                <a:spcPts val="0"/>
              </a:spcBef>
              <a:spcAft>
                <a:spcPts val="0"/>
              </a:spcAft>
              <a:buSzPts val="2300"/>
              <a:buChar char="●"/>
            </a:pPr>
            <a:r>
              <a:rPr lang="en"/>
              <a:t>Is the lack of error prevention mechanism on the Filter Menu noticed by the users?</a:t>
            </a:r>
            <a:endParaRPr/>
          </a:p>
          <a:p>
            <a:pPr marL="457200" lvl="0" indent="-374650" algn="l" rtl="0">
              <a:lnSpc>
                <a:spcPct val="150000"/>
              </a:lnSpc>
              <a:spcBef>
                <a:spcPts val="0"/>
              </a:spcBef>
              <a:spcAft>
                <a:spcPts val="0"/>
              </a:spcAft>
              <a:buSzPts val="2300"/>
              <a:buChar char="●"/>
            </a:pPr>
            <a:r>
              <a:rPr lang="en"/>
              <a:t>Is the frequently used option of deletion optimized? </a:t>
            </a:r>
            <a:endParaRPr/>
          </a:p>
          <a:p>
            <a:pPr marL="457200" lvl="0" indent="-374650" algn="l" rtl="0">
              <a:lnSpc>
                <a:spcPct val="150000"/>
              </a:lnSpc>
              <a:spcBef>
                <a:spcPts val="0"/>
              </a:spcBef>
              <a:spcAft>
                <a:spcPts val="0"/>
              </a:spcAft>
              <a:buSzPts val="2300"/>
              <a:buChar char="●"/>
            </a:pPr>
            <a:r>
              <a:rPr lang="en"/>
              <a:t>How easy is it for the users to add special Notes and Substitutions? </a:t>
            </a:r>
            <a:endParaRPr/>
          </a:p>
          <a:p>
            <a:pPr marL="0" lvl="0" indent="0" algn="l" rtl="0">
              <a:lnSpc>
                <a:spcPct val="150000"/>
              </a:lnSpc>
              <a:spcBef>
                <a:spcPts val="0"/>
              </a:spcBef>
              <a:spcAft>
                <a:spcPts val="0"/>
              </a:spcAft>
              <a:buNone/>
            </a:pPr>
            <a:endParaRPr sz="2100" u="sng">
              <a:solidFill>
                <a:srgbClr val="000000"/>
              </a:solidFill>
              <a:latin typeface="Arial"/>
              <a:ea typeface="Arial"/>
              <a:cs typeface="Arial"/>
              <a:sym typeface="Arial"/>
            </a:endParaRPr>
          </a:p>
          <a:p>
            <a:pPr marL="0" lvl="0" indent="0" algn="l" rtl="0">
              <a:lnSpc>
                <a:spcPct val="150000"/>
              </a:lnSpc>
              <a:spcBef>
                <a:spcPts val="0"/>
              </a:spcBef>
              <a:spcAft>
                <a:spcPts val="1600"/>
              </a:spcAft>
              <a:buNone/>
            </a:pPr>
            <a:endParaRPr sz="2800"/>
          </a:p>
        </p:txBody>
      </p:sp>
      <p:pic>
        <p:nvPicPr>
          <p:cNvPr id="84" name="Google Shape;84;p16"/>
          <p:cNvPicPr preferRelativeResize="0"/>
          <p:nvPr/>
        </p:nvPicPr>
        <p:blipFill>
          <a:blip r:embed="rId3">
            <a:alphaModFix/>
          </a:blip>
          <a:stretch>
            <a:fillRect/>
          </a:stretch>
        </p:blipFill>
        <p:spPr>
          <a:xfrm>
            <a:off x="7808050" y="372500"/>
            <a:ext cx="1024250" cy="1024250"/>
          </a:xfrm>
          <a:prstGeom prst="rect">
            <a:avLst/>
          </a:prstGeom>
          <a:noFill/>
          <a:ln>
            <a:noFill/>
          </a:ln>
        </p:spPr>
      </p:pic>
      <p:cxnSp>
        <p:nvCxnSpPr>
          <p:cNvPr id="85" name="Google Shape;85;p16"/>
          <p:cNvCxnSpPr/>
          <p:nvPr/>
        </p:nvCxnSpPr>
        <p:spPr>
          <a:xfrm>
            <a:off x="857250" y="2228850"/>
            <a:ext cx="4324500" cy="0"/>
          </a:xfrm>
          <a:prstGeom prst="straightConnector1">
            <a:avLst/>
          </a:prstGeom>
          <a:noFill/>
          <a:ln w="9525" cap="flat" cmpd="sng">
            <a:solidFill>
              <a:schemeClr val="dk2"/>
            </a:solidFill>
            <a:prstDash val="solid"/>
            <a:round/>
            <a:headEnd type="none" w="med" len="med"/>
            <a:tailEnd type="none" w="med" len="med"/>
          </a:ln>
        </p:spPr>
      </p:cxnSp>
      <p:cxnSp>
        <p:nvCxnSpPr>
          <p:cNvPr id="86" name="Google Shape;86;p16"/>
          <p:cNvCxnSpPr/>
          <p:nvPr/>
        </p:nvCxnSpPr>
        <p:spPr>
          <a:xfrm>
            <a:off x="857250" y="2743200"/>
            <a:ext cx="7505700" cy="0"/>
          </a:xfrm>
          <a:prstGeom prst="straightConnector1">
            <a:avLst/>
          </a:prstGeom>
          <a:noFill/>
          <a:ln w="9525" cap="flat" cmpd="sng">
            <a:solidFill>
              <a:schemeClr val="dk2"/>
            </a:solidFill>
            <a:prstDash val="solid"/>
            <a:round/>
            <a:headEnd type="none" w="med" len="med"/>
            <a:tailEnd type="none" w="med" len="med"/>
          </a:ln>
        </p:spPr>
      </p:cxnSp>
      <p:cxnSp>
        <p:nvCxnSpPr>
          <p:cNvPr id="87" name="Google Shape;87;p16"/>
          <p:cNvCxnSpPr/>
          <p:nvPr/>
        </p:nvCxnSpPr>
        <p:spPr>
          <a:xfrm>
            <a:off x="838200" y="3295650"/>
            <a:ext cx="6858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p:tgtEl>
                                          <p:spTgt spid="86"/>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1000"/>
                                        <p:tgtEl>
                                          <p:spTgt spid="8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Future work</a:t>
            </a:r>
            <a:endParaRPr/>
          </a:p>
        </p:txBody>
      </p:sp>
      <p:sp>
        <p:nvSpPr>
          <p:cNvPr id="406" name="Google Shape;406;p5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SzPts val="2300"/>
              <a:buChar char="●"/>
            </a:pPr>
            <a:r>
              <a:rPr lang="en"/>
              <a:t>Study in lab-setting</a:t>
            </a:r>
            <a:endParaRPr/>
          </a:p>
          <a:p>
            <a:pPr marL="914400" lvl="1" indent="-355600" algn="l" rtl="0">
              <a:lnSpc>
                <a:spcPct val="150000"/>
              </a:lnSpc>
              <a:spcBef>
                <a:spcPts val="0"/>
              </a:spcBef>
              <a:spcAft>
                <a:spcPts val="0"/>
              </a:spcAft>
              <a:buSzPts val="2000"/>
              <a:buChar char="○"/>
            </a:pPr>
            <a:r>
              <a:rPr lang="en"/>
              <a:t>Avoid connection problems</a:t>
            </a:r>
            <a:endParaRPr/>
          </a:p>
          <a:p>
            <a:pPr marL="914400" lvl="1" indent="-355600" algn="l" rtl="0">
              <a:lnSpc>
                <a:spcPct val="150000"/>
              </a:lnSpc>
              <a:spcBef>
                <a:spcPts val="0"/>
              </a:spcBef>
              <a:spcAft>
                <a:spcPts val="0"/>
              </a:spcAft>
              <a:buSzPts val="2000"/>
              <a:buChar char="○"/>
            </a:pPr>
            <a:r>
              <a:rPr lang="en"/>
              <a:t>Avoid device differences</a:t>
            </a:r>
            <a:endParaRPr/>
          </a:p>
          <a:p>
            <a:pPr marL="914400" lvl="1" indent="-355600" algn="l" rtl="0">
              <a:lnSpc>
                <a:spcPct val="150000"/>
              </a:lnSpc>
              <a:spcBef>
                <a:spcPts val="0"/>
              </a:spcBef>
              <a:spcAft>
                <a:spcPts val="0"/>
              </a:spcAft>
              <a:buSzPts val="2000"/>
              <a:buChar char="○"/>
            </a:pPr>
            <a:r>
              <a:rPr lang="en"/>
              <a:t>Avoid unexpected text messages and phone calls</a:t>
            </a:r>
            <a:endParaRPr/>
          </a:p>
          <a:p>
            <a:pPr marL="457200" lvl="0" indent="-374650" algn="l" rtl="0">
              <a:lnSpc>
                <a:spcPct val="150000"/>
              </a:lnSpc>
              <a:spcBef>
                <a:spcPts val="0"/>
              </a:spcBef>
              <a:spcAft>
                <a:spcPts val="0"/>
              </a:spcAft>
              <a:buSzPts val="2300"/>
              <a:buChar char="●"/>
            </a:pPr>
            <a:r>
              <a:rPr lang="en"/>
              <a:t>Use more specific task scenarios to test Filtering, saving Recipes, etc.</a:t>
            </a:r>
            <a:endParaRPr/>
          </a:p>
        </p:txBody>
      </p:sp>
      <p:pic>
        <p:nvPicPr>
          <p:cNvPr id="407" name="Google Shape;407;p53"/>
          <p:cNvPicPr preferRelativeResize="0"/>
          <p:nvPr/>
        </p:nvPicPr>
        <p:blipFill>
          <a:blip r:embed="rId3">
            <a:alphaModFix/>
          </a:blip>
          <a:stretch>
            <a:fillRect/>
          </a:stretch>
        </p:blipFill>
        <p:spPr>
          <a:xfrm>
            <a:off x="7865250" y="372500"/>
            <a:ext cx="914400" cy="914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Thank you!</a:t>
            </a:r>
            <a:endParaRPr sz="6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questions</a:t>
            </a:r>
            <a:endParaRPr/>
          </a:p>
        </p:txBody>
      </p:sp>
      <p:sp>
        <p:nvSpPr>
          <p:cNvPr id="93" name="Google Shape;93;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Checkout-Related</a:t>
            </a:r>
            <a:r>
              <a:rPr lang="en" sz="2100">
                <a:solidFill>
                  <a:srgbClr val="000000"/>
                </a:solidFill>
                <a:latin typeface="Oswald"/>
                <a:ea typeface="Oswald"/>
                <a:cs typeface="Oswald"/>
                <a:sym typeface="Oswald"/>
              </a:rPr>
              <a:t> (Only if time slots are available)</a:t>
            </a:r>
            <a:endParaRPr/>
          </a:p>
          <a:p>
            <a:pPr marL="457200" lvl="0" indent="-374650" algn="l" rtl="0">
              <a:lnSpc>
                <a:spcPct val="150000"/>
              </a:lnSpc>
              <a:spcBef>
                <a:spcPts val="0"/>
              </a:spcBef>
              <a:spcAft>
                <a:spcPts val="0"/>
              </a:spcAft>
              <a:buSzPts val="2300"/>
              <a:buChar char="●"/>
            </a:pPr>
            <a:r>
              <a:rPr lang="en"/>
              <a:t>How fast is the Checkout process?  </a:t>
            </a:r>
            <a:endParaRPr/>
          </a:p>
          <a:p>
            <a:pPr marL="457200" lvl="0" indent="-374650" algn="l" rtl="0">
              <a:lnSpc>
                <a:spcPct val="150000"/>
              </a:lnSpc>
              <a:spcBef>
                <a:spcPts val="0"/>
              </a:spcBef>
              <a:spcAft>
                <a:spcPts val="0"/>
              </a:spcAft>
              <a:buSzPts val="2300"/>
              <a:buChar char="●"/>
            </a:pPr>
            <a:r>
              <a:rPr lang="en"/>
              <a:t>Are constraints during the Checkout process clearly displayed?</a:t>
            </a:r>
            <a:endParaRPr/>
          </a:p>
          <a:p>
            <a:pPr marL="457200" lvl="0" indent="-374650" algn="l" rtl="0">
              <a:lnSpc>
                <a:spcPct val="150000"/>
              </a:lnSpc>
              <a:spcBef>
                <a:spcPts val="0"/>
              </a:spcBef>
              <a:spcAft>
                <a:spcPts val="0"/>
              </a:spcAft>
              <a:buSzPts val="2300"/>
              <a:buChar char="●"/>
            </a:pPr>
            <a:r>
              <a:rPr lang="en"/>
              <a:t>Can the user quickly change the pickup location and time?</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1600"/>
              </a:spcAft>
              <a:buNone/>
            </a:pPr>
            <a:endParaRPr sz="2800"/>
          </a:p>
        </p:txBody>
      </p:sp>
      <p:pic>
        <p:nvPicPr>
          <p:cNvPr id="94" name="Google Shape;94;p17"/>
          <p:cNvPicPr preferRelativeResize="0"/>
          <p:nvPr/>
        </p:nvPicPr>
        <p:blipFill>
          <a:blip r:embed="rId3">
            <a:alphaModFix/>
          </a:blip>
          <a:stretch>
            <a:fillRect/>
          </a:stretch>
        </p:blipFill>
        <p:spPr>
          <a:xfrm>
            <a:off x="7808050" y="372500"/>
            <a:ext cx="1024250" cy="1024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Research questions</a:t>
            </a:r>
            <a:endParaRPr/>
          </a:p>
        </p:txBody>
      </p:sp>
      <p:sp>
        <p:nvSpPr>
          <p:cNvPr id="100" name="Google Shape;100;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100" u="sng">
                <a:solidFill>
                  <a:srgbClr val="000000"/>
                </a:solidFill>
                <a:latin typeface="Oswald"/>
                <a:ea typeface="Oswald"/>
                <a:cs typeface="Oswald"/>
                <a:sym typeface="Oswald"/>
              </a:rPr>
              <a:t>General Questions (Post-Test)</a:t>
            </a:r>
            <a:endParaRPr/>
          </a:p>
          <a:p>
            <a:pPr marL="457200" marR="0" lvl="0" indent="-374650" algn="l" rtl="0">
              <a:lnSpc>
                <a:spcPct val="150000"/>
              </a:lnSpc>
              <a:spcBef>
                <a:spcPts val="0"/>
              </a:spcBef>
              <a:spcAft>
                <a:spcPts val="0"/>
              </a:spcAft>
              <a:buSzPts val="2300"/>
              <a:buChar char="●"/>
            </a:pPr>
            <a:r>
              <a:rPr lang="en"/>
              <a:t>Did the user have a smooth shopping experience? </a:t>
            </a:r>
            <a:endParaRPr/>
          </a:p>
          <a:p>
            <a:pPr marL="457200" marR="0" lvl="0" indent="-374650" algn="l" rtl="0">
              <a:lnSpc>
                <a:spcPct val="150000"/>
              </a:lnSpc>
              <a:spcBef>
                <a:spcPts val="0"/>
              </a:spcBef>
              <a:spcAft>
                <a:spcPts val="0"/>
              </a:spcAft>
              <a:buSzPts val="2300"/>
              <a:buChar char="●"/>
            </a:pPr>
            <a:r>
              <a:rPr lang="en"/>
              <a:t>Will the user prefer this method of shopping over in-store shopping? </a:t>
            </a:r>
            <a:endParaRPr/>
          </a:p>
          <a:p>
            <a:pPr marL="457200" marR="0" lvl="0" indent="-374650" algn="l" rtl="0">
              <a:lnSpc>
                <a:spcPct val="150000"/>
              </a:lnSpc>
              <a:spcBef>
                <a:spcPts val="0"/>
              </a:spcBef>
              <a:spcAft>
                <a:spcPts val="0"/>
              </a:spcAft>
              <a:buSzPts val="2300"/>
              <a:buChar char="●"/>
            </a:pPr>
            <a:r>
              <a:rPr lang="en"/>
              <a:t>Will the user recommend this app to a friend? </a:t>
            </a:r>
            <a:endParaRPr sz="2800"/>
          </a:p>
        </p:txBody>
      </p:sp>
      <p:pic>
        <p:nvPicPr>
          <p:cNvPr id="101" name="Google Shape;101;p18"/>
          <p:cNvPicPr preferRelativeResize="0"/>
          <p:nvPr/>
        </p:nvPicPr>
        <p:blipFill>
          <a:blip r:embed="rId3">
            <a:alphaModFix/>
          </a:blip>
          <a:stretch>
            <a:fillRect/>
          </a:stretch>
        </p:blipFill>
        <p:spPr>
          <a:xfrm>
            <a:off x="7808050" y="372500"/>
            <a:ext cx="1024250" cy="1024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Participants</a:t>
            </a:r>
            <a:endParaRPr/>
          </a:p>
        </p:txBody>
      </p:sp>
      <p:sp>
        <p:nvSpPr>
          <p:cNvPr id="107" name="Google Shape;107;p19"/>
          <p:cNvSpPr txBox="1"/>
          <p:nvPr/>
        </p:nvSpPr>
        <p:spPr>
          <a:xfrm>
            <a:off x="1698925" y="1468825"/>
            <a:ext cx="1588200" cy="5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Oswald Regular"/>
                <a:ea typeface="Oswald Regular"/>
                <a:cs typeface="Oswald Regular"/>
                <a:sym typeface="Oswald Regular"/>
              </a:rPr>
              <a:t>EXPERT </a:t>
            </a:r>
            <a:endParaRPr sz="2800">
              <a:latin typeface="Oswald Regular"/>
              <a:ea typeface="Oswald Regular"/>
              <a:cs typeface="Oswald Regular"/>
              <a:sym typeface="Oswald Regular"/>
            </a:endParaRPr>
          </a:p>
        </p:txBody>
      </p:sp>
      <p:sp>
        <p:nvSpPr>
          <p:cNvPr id="108" name="Google Shape;108;p19"/>
          <p:cNvSpPr txBox="1"/>
          <p:nvPr/>
        </p:nvSpPr>
        <p:spPr>
          <a:xfrm>
            <a:off x="5830050" y="1468825"/>
            <a:ext cx="1588200" cy="5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Oswald Regular"/>
                <a:ea typeface="Oswald Regular"/>
                <a:cs typeface="Oswald Regular"/>
                <a:sym typeface="Oswald Regular"/>
              </a:rPr>
              <a:t>NOVICE </a:t>
            </a:r>
            <a:endParaRPr sz="2800">
              <a:latin typeface="Oswald Regular"/>
              <a:ea typeface="Oswald Regular"/>
              <a:cs typeface="Oswald Regular"/>
              <a:sym typeface="Oswald Regular"/>
            </a:endParaRPr>
          </a:p>
        </p:txBody>
      </p:sp>
      <p:pic>
        <p:nvPicPr>
          <p:cNvPr id="109" name="Google Shape;109;p19"/>
          <p:cNvPicPr preferRelativeResize="0"/>
          <p:nvPr/>
        </p:nvPicPr>
        <p:blipFill>
          <a:blip r:embed="rId3">
            <a:alphaModFix/>
          </a:blip>
          <a:stretch>
            <a:fillRect/>
          </a:stretch>
        </p:blipFill>
        <p:spPr>
          <a:xfrm>
            <a:off x="720763" y="2333250"/>
            <a:ext cx="1298450" cy="1298450"/>
          </a:xfrm>
          <a:prstGeom prst="rect">
            <a:avLst/>
          </a:prstGeom>
          <a:noFill/>
          <a:ln>
            <a:noFill/>
          </a:ln>
        </p:spPr>
      </p:pic>
      <p:pic>
        <p:nvPicPr>
          <p:cNvPr id="110" name="Google Shape;110;p19"/>
          <p:cNvPicPr preferRelativeResize="0"/>
          <p:nvPr/>
        </p:nvPicPr>
        <p:blipFill>
          <a:blip r:embed="rId4">
            <a:alphaModFix/>
          </a:blip>
          <a:stretch>
            <a:fillRect/>
          </a:stretch>
        </p:blipFill>
        <p:spPr>
          <a:xfrm>
            <a:off x="5974931" y="2333238"/>
            <a:ext cx="1298450" cy="1298450"/>
          </a:xfrm>
          <a:prstGeom prst="rect">
            <a:avLst/>
          </a:prstGeom>
          <a:noFill/>
          <a:ln>
            <a:noFill/>
          </a:ln>
        </p:spPr>
      </p:pic>
      <p:pic>
        <p:nvPicPr>
          <p:cNvPr id="111" name="Google Shape;111;p19"/>
          <p:cNvPicPr preferRelativeResize="0"/>
          <p:nvPr/>
        </p:nvPicPr>
        <p:blipFill>
          <a:blip r:embed="rId3">
            <a:alphaModFix/>
          </a:blip>
          <a:stretch>
            <a:fillRect/>
          </a:stretch>
        </p:blipFill>
        <p:spPr>
          <a:xfrm>
            <a:off x="1843795" y="2333250"/>
            <a:ext cx="1298450" cy="1298450"/>
          </a:xfrm>
          <a:prstGeom prst="rect">
            <a:avLst/>
          </a:prstGeom>
          <a:noFill/>
          <a:ln>
            <a:noFill/>
          </a:ln>
        </p:spPr>
      </p:pic>
      <p:pic>
        <p:nvPicPr>
          <p:cNvPr id="112" name="Google Shape;112;p19"/>
          <p:cNvPicPr preferRelativeResize="0"/>
          <p:nvPr/>
        </p:nvPicPr>
        <p:blipFill>
          <a:blip r:embed="rId3">
            <a:alphaModFix/>
          </a:blip>
          <a:stretch>
            <a:fillRect/>
          </a:stretch>
        </p:blipFill>
        <p:spPr>
          <a:xfrm>
            <a:off x="4832088" y="2333238"/>
            <a:ext cx="1298450" cy="1298450"/>
          </a:xfrm>
          <a:prstGeom prst="rect">
            <a:avLst/>
          </a:prstGeom>
          <a:noFill/>
          <a:ln>
            <a:noFill/>
          </a:ln>
        </p:spPr>
      </p:pic>
      <p:sp>
        <p:nvSpPr>
          <p:cNvPr id="113" name="Google Shape;113;p19"/>
          <p:cNvSpPr txBox="1"/>
          <p:nvPr/>
        </p:nvSpPr>
        <p:spPr>
          <a:xfrm>
            <a:off x="5864638" y="376485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AGE : 28-30 YEARS </a:t>
            </a:r>
            <a:endParaRPr sz="1200">
              <a:latin typeface="Oswald Regular"/>
              <a:ea typeface="Oswald Regular"/>
              <a:cs typeface="Oswald Regular"/>
              <a:sym typeface="Oswald Regular"/>
            </a:endParaRPr>
          </a:p>
        </p:txBody>
      </p:sp>
      <p:sp>
        <p:nvSpPr>
          <p:cNvPr id="114" name="Google Shape;114;p19"/>
          <p:cNvSpPr txBox="1"/>
          <p:nvPr/>
        </p:nvSpPr>
        <p:spPr>
          <a:xfrm>
            <a:off x="4721788" y="376485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AGE : 24-26 YEARS </a:t>
            </a:r>
            <a:endParaRPr sz="1200">
              <a:latin typeface="Oswald Regular"/>
              <a:ea typeface="Oswald Regular"/>
              <a:cs typeface="Oswald Regular"/>
              <a:sym typeface="Oswald Regular"/>
            </a:endParaRPr>
          </a:p>
        </p:txBody>
      </p:sp>
      <p:sp>
        <p:nvSpPr>
          <p:cNvPr id="115" name="Google Shape;115;p19"/>
          <p:cNvSpPr txBox="1"/>
          <p:nvPr/>
        </p:nvSpPr>
        <p:spPr>
          <a:xfrm>
            <a:off x="1731163" y="376485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AGE : 50+ YEARS </a:t>
            </a:r>
            <a:endParaRPr sz="1200">
              <a:latin typeface="Oswald Regular"/>
              <a:ea typeface="Oswald Regular"/>
              <a:cs typeface="Oswald Regular"/>
              <a:sym typeface="Oswald Regular"/>
            </a:endParaRPr>
          </a:p>
        </p:txBody>
      </p:sp>
      <p:sp>
        <p:nvSpPr>
          <p:cNvPr id="116" name="Google Shape;116;p19"/>
          <p:cNvSpPr txBox="1"/>
          <p:nvPr/>
        </p:nvSpPr>
        <p:spPr>
          <a:xfrm>
            <a:off x="608138" y="3784425"/>
            <a:ext cx="1523700" cy="5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AGE : 50+ YEARS </a:t>
            </a:r>
            <a:endParaRPr sz="1200">
              <a:latin typeface="Oswald Regular"/>
              <a:ea typeface="Oswald Regular"/>
              <a:cs typeface="Oswald Regular"/>
              <a:sym typeface="Oswald Regular"/>
            </a:endParaRPr>
          </a:p>
        </p:txBody>
      </p:sp>
      <p:sp>
        <p:nvSpPr>
          <p:cNvPr id="117" name="Google Shape;117;p19"/>
          <p:cNvSpPr txBox="1"/>
          <p:nvPr/>
        </p:nvSpPr>
        <p:spPr>
          <a:xfrm>
            <a:off x="3204338" y="450400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iPHONE v.7 +</a:t>
            </a:r>
            <a:endParaRPr sz="1200">
              <a:latin typeface="Oswald Regular"/>
              <a:ea typeface="Oswald Regular"/>
              <a:cs typeface="Oswald Regular"/>
              <a:sym typeface="Oswald Regular"/>
            </a:endParaRPr>
          </a:p>
        </p:txBody>
      </p:sp>
      <p:sp>
        <p:nvSpPr>
          <p:cNvPr id="118" name="Google Shape;118;p19"/>
          <p:cNvSpPr/>
          <p:nvPr/>
        </p:nvSpPr>
        <p:spPr>
          <a:xfrm rot="-5400000">
            <a:off x="3903938" y="1322575"/>
            <a:ext cx="203400" cy="6130200"/>
          </a:xfrm>
          <a:prstGeom prst="leftBrace">
            <a:avLst>
              <a:gd name="adj1" fmla="val 307503"/>
              <a:gd name="adj2" fmla="val 5037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9" name="Google Shape;119;p19"/>
          <p:cNvPicPr preferRelativeResize="0"/>
          <p:nvPr/>
        </p:nvPicPr>
        <p:blipFill>
          <a:blip r:embed="rId4">
            <a:alphaModFix/>
          </a:blip>
          <a:stretch>
            <a:fillRect/>
          </a:stretch>
        </p:blipFill>
        <p:spPr>
          <a:xfrm>
            <a:off x="3002827" y="2333250"/>
            <a:ext cx="1298450" cy="1298450"/>
          </a:xfrm>
          <a:prstGeom prst="rect">
            <a:avLst/>
          </a:prstGeom>
          <a:noFill/>
          <a:ln>
            <a:noFill/>
          </a:ln>
        </p:spPr>
      </p:pic>
      <p:pic>
        <p:nvPicPr>
          <p:cNvPr id="120" name="Google Shape;120;p19"/>
          <p:cNvPicPr preferRelativeResize="0"/>
          <p:nvPr/>
        </p:nvPicPr>
        <p:blipFill>
          <a:blip r:embed="rId3">
            <a:alphaModFix/>
          </a:blip>
          <a:stretch>
            <a:fillRect/>
          </a:stretch>
        </p:blipFill>
        <p:spPr>
          <a:xfrm>
            <a:off x="7122463" y="2333238"/>
            <a:ext cx="1298450" cy="1298450"/>
          </a:xfrm>
          <a:prstGeom prst="rect">
            <a:avLst/>
          </a:prstGeom>
          <a:noFill/>
          <a:ln>
            <a:noFill/>
          </a:ln>
        </p:spPr>
      </p:pic>
      <p:sp>
        <p:nvSpPr>
          <p:cNvPr id="121" name="Google Shape;121;p19"/>
          <p:cNvSpPr txBox="1"/>
          <p:nvPr/>
        </p:nvSpPr>
        <p:spPr>
          <a:xfrm>
            <a:off x="2890200" y="376485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AGE : 23-25 YEARS </a:t>
            </a:r>
            <a:endParaRPr sz="1200">
              <a:latin typeface="Oswald Regular"/>
              <a:ea typeface="Oswald Regular"/>
              <a:cs typeface="Oswald Regular"/>
              <a:sym typeface="Oswald Regular"/>
            </a:endParaRPr>
          </a:p>
        </p:txBody>
      </p:sp>
      <p:sp>
        <p:nvSpPr>
          <p:cNvPr id="122" name="Google Shape;122;p19"/>
          <p:cNvSpPr txBox="1"/>
          <p:nvPr/>
        </p:nvSpPr>
        <p:spPr>
          <a:xfrm>
            <a:off x="7012163" y="376485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AGE : 28-30 YEARS </a:t>
            </a:r>
            <a:endParaRPr sz="1200">
              <a:latin typeface="Oswald Regular"/>
              <a:ea typeface="Oswald Regular"/>
              <a:cs typeface="Oswald Regular"/>
              <a:sym typeface="Oswald Regular"/>
            </a:endParaRPr>
          </a:p>
        </p:txBody>
      </p:sp>
      <p:sp>
        <p:nvSpPr>
          <p:cNvPr id="123" name="Google Shape;123;p19"/>
          <p:cNvSpPr txBox="1"/>
          <p:nvPr/>
        </p:nvSpPr>
        <p:spPr>
          <a:xfrm>
            <a:off x="7012174" y="4504000"/>
            <a:ext cx="1523700" cy="60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swald Regular"/>
                <a:ea typeface="Oswald Regular"/>
                <a:cs typeface="Oswald Regular"/>
                <a:sym typeface="Oswald Regular"/>
              </a:rPr>
              <a:t>ANDROID v.7 +</a:t>
            </a:r>
            <a:endParaRPr sz="1200">
              <a:latin typeface="Oswald Regular"/>
              <a:ea typeface="Oswald Regular"/>
              <a:cs typeface="Oswald Regular"/>
              <a:sym typeface="Oswald Regular"/>
            </a:endParaRPr>
          </a:p>
        </p:txBody>
      </p:sp>
      <p:sp>
        <p:nvSpPr>
          <p:cNvPr id="124" name="Google Shape;124;p19"/>
          <p:cNvSpPr/>
          <p:nvPr/>
        </p:nvSpPr>
        <p:spPr>
          <a:xfrm rot="-5400000">
            <a:off x="7669938" y="3929575"/>
            <a:ext cx="203400" cy="916200"/>
          </a:xfrm>
          <a:prstGeom prst="leftBrace">
            <a:avLst>
              <a:gd name="adj1" fmla="val 307503"/>
              <a:gd name="adj2" fmla="val 5037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txBox="1"/>
          <p:nvPr/>
        </p:nvSpPr>
        <p:spPr>
          <a:xfrm>
            <a:off x="3193950" y="2979521"/>
            <a:ext cx="916200" cy="203400"/>
          </a:xfrm>
          <a:prstGeom prst="rect">
            <a:avLst/>
          </a:prstGeom>
          <a:solidFill>
            <a:srgbClr val="FFFFFF"/>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A61C00"/>
                </a:solidFill>
                <a:latin typeface="Oswald"/>
                <a:ea typeface="Oswald"/>
                <a:cs typeface="Oswald"/>
                <a:sym typeface="Oswald"/>
              </a:rPr>
              <a:t>PILOT</a:t>
            </a:r>
            <a:endParaRPr>
              <a:solidFill>
                <a:srgbClr val="A61C00"/>
              </a:solidFill>
              <a:latin typeface="Oswald"/>
              <a:ea typeface="Oswald"/>
              <a:cs typeface="Oswald"/>
              <a:sym typeface="Oswald"/>
            </a:endParaRPr>
          </a:p>
        </p:txBody>
      </p:sp>
      <p:sp>
        <p:nvSpPr>
          <p:cNvPr id="126" name="Google Shape;126;p19"/>
          <p:cNvSpPr txBox="1"/>
          <p:nvPr/>
        </p:nvSpPr>
        <p:spPr>
          <a:xfrm>
            <a:off x="7315934" y="2979520"/>
            <a:ext cx="916200" cy="203400"/>
          </a:xfrm>
          <a:prstGeom prst="rect">
            <a:avLst/>
          </a:prstGeom>
          <a:solidFill>
            <a:srgbClr val="FFFFFF"/>
          </a:solidFill>
          <a:ln w="19050" cap="flat" cmpd="sng">
            <a:solidFill>
              <a:srgbClr val="A61C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A61C00"/>
                </a:solidFill>
                <a:latin typeface="Oswald"/>
                <a:ea typeface="Oswald"/>
                <a:cs typeface="Oswald"/>
                <a:sym typeface="Oswald"/>
              </a:rPr>
              <a:t>PILOT</a:t>
            </a:r>
            <a:endParaRPr>
              <a:solidFill>
                <a:srgbClr val="A61C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Tasks and scenarios</a:t>
            </a:r>
            <a:endParaRPr/>
          </a:p>
        </p:txBody>
      </p:sp>
      <p:sp>
        <p:nvSpPr>
          <p:cNvPr id="132" name="Google Shape;132;p2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setting: The participant is planning a party and is in charge of getting the supplies.</a:t>
            </a:r>
            <a:endParaRPr/>
          </a:p>
          <a:p>
            <a:pPr marL="457200" lvl="0" indent="-355600" algn="l" rtl="0">
              <a:lnSpc>
                <a:spcPct val="150000"/>
              </a:lnSpc>
              <a:spcBef>
                <a:spcPts val="1600"/>
              </a:spcBef>
              <a:spcAft>
                <a:spcPts val="0"/>
              </a:spcAft>
              <a:buClr>
                <a:srgbClr val="000000"/>
              </a:buClr>
              <a:buSzPts val="2000"/>
              <a:buChar char="●"/>
            </a:pPr>
            <a:r>
              <a:rPr lang="en" sz="2000">
                <a:solidFill>
                  <a:srgbClr val="000000"/>
                </a:solidFill>
              </a:rPr>
              <a:t>Create a new list (Think aloud)</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Add items to the shopping list (Timed)</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Filter items (Think aloud)*</a:t>
            </a:r>
            <a:endParaRPr sz="2000"/>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Delete items from the list (Timed)</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Move items from the list to cart (Think aloud)</a:t>
            </a:r>
            <a:endParaRPr sz="2000">
              <a:solidFill>
                <a:srgbClr val="000000"/>
              </a:solidFill>
            </a:endParaRPr>
          </a:p>
        </p:txBody>
      </p:sp>
      <p:pic>
        <p:nvPicPr>
          <p:cNvPr id="133" name="Google Shape;133;p20"/>
          <p:cNvPicPr preferRelativeResize="0"/>
          <p:nvPr/>
        </p:nvPicPr>
        <p:blipFill>
          <a:blip r:embed="rId3">
            <a:alphaModFix/>
          </a:blip>
          <a:stretch>
            <a:fillRect/>
          </a:stretch>
        </p:blipFill>
        <p:spPr>
          <a:xfrm>
            <a:off x="7907025" y="372500"/>
            <a:ext cx="925275" cy="92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Tasks and scenarios</a:t>
            </a:r>
            <a:endParaRPr/>
          </a:p>
        </p:txBody>
      </p:sp>
      <p:sp>
        <p:nvSpPr>
          <p:cNvPr id="139" name="Google Shape;139;p2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Add notes and substitution (Think aloud)</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Add items to cart (Timed)</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Delete item in the Cart (Think aloud)</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Cancel checkout (Timed)</a:t>
            </a:r>
            <a:endParaRPr sz="2000"/>
          </a:p>
        </p:txBody>
      </p:sp>
      <p:pic>
        <p:nvPicPr>
          <p:cNvPr id="140" name="Google Shape;140;p21"/>
          <p:cNvPicPr preferRelativeResize="0"/>
          <p:nvPr/>
        </p:nvPicPr>
        <p:blipFill>
          <a:blip r:embed="rId3">
            <a:alphaModFix/>
          </a:blip>
          <a:stretch>
            <a:fillRect/>
          </a:stretch>
        </p:blipFill>
        <p:spPr>
          <a:xfrm>
            <a:off x="7907025" y="372500"/>
            <a:ext cx="925275" cy="925275"/>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1567</Words>
  <Application>Microsoft Macintosh PowerPoint</Application>
  <PresentationFormat>On-screen Show (16:9)</PresentationFormat>
  <Paragraphs>212</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Oswald Regular</vt:lpstr>
      <vt:lpstr>Caveat</vt:lpstr>
      <vt:lpstr>Oswald</vt:lpstr>
      <vt:lpstr>Source Code Pro</vt:lpstr>
      <vt:lpstr>Arial</vt:lpstr>
      <vt:lpstr>Modern Writer</vt:lpstr>
      <vt:lpstr>Wegmans Curbside Pickup Application</vt:lpstr>
      <vt:lpstr>Executive Summary </vt:lpstr>
      <vt:lpstr>Research questions</vt:lpstr>
      <vt:lpstr>Research questions</vt:lpstr>
      <vt:lpstr>Research questions</vt:lpstr>
      <vt:lpstr>Research questions</vt:lpstr>
      <vt:lpstr>Participants</vt:lpstr>
      <vt:lpstr>Tasks and scenarios</vt:lpstr>
      <vt:lpstr>Tasks and scenarios</vt:lpstr>
      <vt:lpstr>Study Design</vt:lpstr>
      <vt:lpstr>Results</vt:lpstr>
      <vt:lpstr>Time on Task</vt:lpstr>
      <vt:lpstr>Post-Task Survey</vt:lpstr>
      <vt:lpstr>Post-Task Survey</vt:lpstr>
      <vt:lpstr>Post-Task Survey</vt:lpstr>
      <vt:lpstr>Post-Task Survey</vt:lpstr>
      <vt:lpstr>Post-Task Survey</vt:lpstr>
      <vt:lpstr>Post-Task Survey</vt:lpstr>
      <vt:lpstr>Post-Task Survey</vt:lpstr>
      <vt:lpstr>Post-Task Survey</vt:lpstr>
      <vt:lpstr>Summary: P1 (Expert User)</vt:lpstr>
      <vt:lpstr>Summary: P2 (Expert User)</vt:lpstr>
      <vt:lpstr>Summary: P3 (Novice User)</vt:lpstr>
      <vt:lpstr>Summary: P4 (Novice User)</vt:lpstr>
      <vt:lpstr>Research Questions and Answers</vt:lpstr>
      <vt:lpstr>Usability Issues</vt:lpstr>
      <vt:lpstr>Issue 1: Find “Notes and Substitutions”</vt:lpstr>
      <vt:lpstr>Issue 2: “My List” Confusion</vt:lpstr>
      <vt:lpstr>Issue 3: Filter In-Store Items</vt:lpstr>
      <vt:lpstr>Issue 4: Add items to Saved List</vt:lpstr>
      <vt:lpstr>Issue 5: Delete All Items from the Cart</vt:lpstr>
      <vt:lpstr>Issue 6: Warnings at Checkout Page</vt:lpstr>
      <vt:lpstr>List of Issues (in decreasing order of criticality)</vt:lpstr>
      <vt:lpstr>Design Recommendations</vt:lpstr>
      <vt:lpstr>Design Recommendations</vt:lpstr>
      <vt:lpstr>Design Recommendations</vt:lpstr>
      <vt:lpstr>Design Recommendations</vt:lpstr>
      <vt:lpstr>Design Recommendations</vt:lpstr>
      <vt:lpstr>SUS Score (More Good than OK)</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Wegmans Curbside Pickup Application</dc:title>
  <cp:lastModifiedBy>Madhura Valvaikar (RIT Student)</cp:lastModifiedBy>
  <cp:revision>1</cp:revision>
  <dcterms:modified xsi:type="dcterms:W3CDTF">2020-06-22T20:38:37Z</dcterms:modified>
</cp:coreProperties>
</file>